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9" r:id="rId4"/>
    <p:sldId id="261" r:id="rId5"/>
    <p:sldId id="263" r:id="rId6"/>
    <p:sldId id="264" r:id="rId7"/>
    <p:sldId id="274" r:id="rId8"/>
    <p:sldId id="275" r:id="rId9"/>
    <p:sldId id="276" r:id="rId10"/>
    <p:sldId id="265" r:id="rId11"/>
    <p:sldId id="266" r:id="rId12"/>
    <p:sldId id="267" r:id="rId13"/>
    <p:sldId id="291" r:id="rId14"/>
    <p:sldId id="270" r:id="rId15"/>
    <p:sldId id="262" r:id="rId16"/>
    <p:sldId id="268" r:id="rId17"/>
    <p:sldId id="317" r:id="rId18"/>
    <p:sldId id="278" r:id="rId19"/>
    <p:sldId id="279" r:id="rId20"/>
    <p:sldId id="294" r:id="rId21"/>
    <p:sldId id="295" r:id="rId22"/>
    <p:sldId id="282" r:id="rId23"/>
    <p:sldId id="322" r:id="rId24"/>
    <p:sldId id="323" r:id="rId25"/>
    <p:sldId id="281" r:id="rId26"/>
    <p:sldId id="296" r:id="rId27"/>
    <p:sldId id="283" r:id="rId28"/>
    <p:sldId id="285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286" r:id="rId37"/>
    <p:sldId id="318" r:id="rId38"/>
    <p:sldId id="304" r:id="rId39"/>
    <p:sldId id="305" r:id="rId40"/>
    <p:sldId id="306" r:id="rId41"/>
    <p:sldId id="307" r:id="rId42"/>
    <p:sldId id="312" r:id="rId43"/>
    <p:sldId id="314" r:id="rId44"/>
    <p:sldId id="313" r:id="rId45"/>
    <p:sldId id="288" r:id="rId46"/>
    <p:sldId id="309" r:id="rId47"/>
    <p:sldId id="287" r:id="rId48"/>
    <p:sldId id="308" r:id="rId49"/>
    <p:sldId id="321" r:id="rId50"/>
    <p:sldId id="289" r:id="rId51"/>
    <p:sldId id="292" r:id="rId52"/>
    <p:sldId id="272" r:id="rId53"/>
    <p:sldId id="293" r:id="rId54"/>
    <p:sldId id="273" r:id="rId55"/>
    <p:sldId id="269" r:id="rId56"/>
    <p:sldId id="310" r:id="rId57"/>
    <p:sldId id="311" r:id="rId58"/>
    <p:sldId id="320" r:id="rId59"/>
    <p:sldId id="316" r:id="rId60"/>
  </p:sldIdLst>
  <p:sldSz cx="9144000" cy="6858000" type="screen4x3"/>
  <p:notesSz cx="6858000" cy="9144000"/>
  <p:custDataLst>
    <p:tags r:id="rId6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72" autoAdjust="0"/>
    <p:restoredTop sz="94717" autoAdjust="0"/>
  </p:normalViewPr>
  <p:slideViewPr>
    <p:cSldViewPr>
      <p:cViewPr varScale="1">
        <p:scale>
          <a:sx n="99" d="100"/>
          <a:sy n="99" d="100"/>
        </p:scale>
        <p:origin x="-30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 предмета</c:v>
                </c:pt>
                <c:pt idx="1">
                  <c:v>3 и более предметов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</c:v>
                </c:pt>
                <c:pt idx="1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 предмета</c:v>
                </c:pt>
                <c:pt idx="1">
                  <c:v>3 и более предметов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21</c:v>
                </c:pt>
                <c:pt idx="1">
                  <c:v>4</c:v>
                </c:pt>
              </c:numCache>
            </c:numRef>
          </c:val>
        </c:ser>
        <c:shape val="box"/>
        <c:axId val="99731712"/>
        <c:axId val="99733504"/>
        <c:axId val="0"/>
      </c:bar3DChart>
      <c:catAx>
        <c:axId val="99731712"/>
        <c:scaling>
          <c:orientation val="minMax"/>
        </c:scaling>
        <c:axPos val="b"/>
        <c:tickLblPos val="nextTo"/>
        <c:crossAx val="99733504"/>
        <c:crosses val="autoZero"/>
        <c:auto val="1"/>
        <c:lblAlgn val="ctr"/>
        <c:lblOffset val="100"/>
      </c:catAx>
      <c:valAx>
        <c:axId val="99733504"/>
        <c:scaling>
          <c:orientation val="minMax"/>
        </c:scaling>
        <c:axPos val="l"/>
        <c:majorGridlines/>
        <c:numFmt formatCode="General" sourceLinked="1"/>
        <c:tickLblPos val="nextTo"/>
        <c:crossAx val="9973171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hape val="box"/>
        <c:axId val="101679104"/>
        <c:axId val="101680640"/>
        <c:axId val="0"/>
      </c:bar3DChart>
      <c:catAx>
        <c:axId val="101679104"/>
        <c:scaling>
          <c:orientation val="minMax"/>
        </c:scaling>
        <c:axPos val="b"/>
        <c:numFmt formatCode="General" sourceLinked="1"/>
        <c:tickLblPos val="nextTo"/>
        <c:crossAx val="101680640"/>
        <c:crosses val="autoZero"/>
        <c:auto val="1"/>
        <c:lblAlgn val="ctr"/>
        <c:lblOffset val="100"/>
      </c:catAx>
      <c:valAx>
        <c:axId val="101680640"/>
        <c:scaling>
          <c:orientation val="minMax"/>
        </c:scaling>
        <c:axPos val="l"/>
        <c:majorGridlines/>
        <c:numFmt formatCode="General" sourceLinked="1"/>
        <c:tickLblPos val="nextTo"/>
        <c:crossAx val="10167910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</c:v>
                </c:pt>
              </c:strCache>
            </c:strRef>
          </c:tx>
          <c:dLbls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ТНР</c:v>
                </c:pt>
                <c:pt idx="1">
                  <c:v>ЗПР</c:v>
                </c:pt>
                <c:pt idx="2">
                  <c:v>Нарушение зрения</c:v>
                </c:pt>
                <c:pt idx="3">
                  <c:v>Сложный дефект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</c:v>
                </c:pt>
                <c:pt idx="1">
                  <c:v>4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2019-2020</c:v>
                </c:pt>
              </c:strCache>
            </c:strRef>
          </c:tx>
          <c:dLbls>
            <c:dLbl>
              <c:idx val="3"/>
              <c:layout>
                <c:manualLayout>
                  <c:x val="3.8028162161561047E-2"/>
                  <c:y val="8.8523922975066449E-2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Лист1!$A$2:$A$6</c:f>
              <c:strCache>
                <c:ptCount val="5"/>
                <c:pt idx="0">
                  <c:v>ТНР</c:v>
                </c:pt>
                <c:pt idx="1">
                  <c:v>ЗПР</c:v>
                </c:pt>
                <c:pt idx="2">
                  <c:v>Нарушение зрения</c:v>
                </c:pt>
                <c:pt idx="3">
                  <c:v>Сложный дефект</c:v>
                </c:pt>
                <c:pt idx="4">
                  <c:v>Нарушение интеллекта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</c:v>
                </c:pt>
                <c:pt idx="1">
                  <c:v>6</c:v>
                </c:pt>
                <c:pt idx="2">
                  <c:v>4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2016-2017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Школьный этап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18521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2017-2018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Школьный этап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19705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2018-2019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Школьный этап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19840</c:v>
                </c:pt>
              </c:numCache>
            </c:numRef>
          </c:val>
        </c:ser>
        <c:shape val="box"/>
        <c:axId val="148972288"/>
        <c:axId val="148973824"/>
        <c:axId val="0"/>
      </c:bar3DChart>
      <c:catAx>
        <c:axId val="148972288"/>
        <c:scaling>
          <c:orientation val="minMax"/>
        </c:scaling>
        <c:axPos val="b"/>
        <c:tickLblPos val="nextTo"/>
        <c:crossAx val="148973824"/>
        <c:crosses val="autoZero"/>
        <c:auto val="1"/>
        <c:lblAlgn val="ctr"/>
        <c:lblOffset val="100"/>
      </c:catAx>
      <c:valAx>
        <c:axId val="148973824"/>
        <c:scaling>
          <c:orientation val="minMax"/>
        </c:scaling>
        <c:axPos val="l"/>
        <c:majorGridlines/>
        <c:numFmt formatCode="General" sourceLinked="1"/>
        <c:tickLblPos val="nextTo"/>
        <c:crossAx val="148972288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6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6449583926011871"/>
          <c:y val="4.3055979891123301E-2"/>
          <c:w val="0.50197245843358174"/>
          <c:h val="0.7753423230752138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2016-2017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Муниципальный этап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1967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2017-2018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Муниципальный этап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2041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2018-2019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Муниципальный этап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2147</c:v>
                </c:pt>
              </c:numCache>
            </c:numRef>
          </c:val>
        </c:ser>
        <c:shape val="box"/>
        <c:axId val="149044608"/>
        <c:axId val="149054592"/>
        <c:axId val="0"/>
      </c:bar3DChart>
      <c:catAx>
        <c:axId val="149044608"/>
        <c:scaling>
          <c:orientation val="minMax"/>
        </c:scaling>
        <c:axPos val="b"/>
        <c:tickLblPos val="nextTo"/>
        <c:crossAx val="149054592"/>
        <c:crosses val="autoZero"/>
        <c:auto val="1"/>
        <c:lblAlgn val="ctr"/>
        <c:lblOffset val="100"/>
      </c:catAx>
      <c:valAx>
        <c:axId val="149054592"/>
        <c:scaling>
          <c:orientation val="minMax"/>
        </c:scaling>
        <c:axPos val="l"/>
        <c:majorGridlines/>
        <c:numFmt formatCode="General" sourceLinked="1"/>
        <c:tickLblPos val="nextTo"/>
        <c:crossAx val="149044608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6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6449583926011871"/>
          <c:y val="4.3055979891123315E-2"/>
          <c:w val="0.50197245843358196"/>
          <c:h val="0.7753423230752138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2016-2017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Региональный этап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141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2017-2018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Региональный этап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171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2018-2019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Региональный этап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186</c:v>
                </c:pt>
              </c:numCache>
            </c:numRef>
          </c:val>
        </c:ser>
        <c:shape val="box"/>
        <c:axId val="149031168"/>
        <c:axId val="149090304"/>
        <c:axId val="0"/>
      </c:bar3DChart>
      <c:catAx>
        <c:axId val="149031168"/>
        <c:scaling>
          <c:orientation val="minMax"/>
        </c:scaling>
        <c:axPos val="b"/>
        <c:tickLblPos val="nextTo"/>
        <c:crossAx val="149090304"/>
        <c:crosses val="autoZero"/>
        <c:auto val="1"/>
        <c:lblAlgn val="ctr"/>
        <c:lblOffset val="100"/>
      </c:catAx>
      <c:valAx>
        <c:axId val="149090304"/>
        <c:scaling>
          <c:orientation val="minMax"/>
        </c:scaling>
        <c:axPos val="l"/>
        <c:majorGridlines/>
        <c:numFmt formatCode="General" sourceLinked="1"/>
        <c:tickLblPos val="nextTo"/>
        <c:crossAx val="149031168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6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6449583926011871"/>
          <c:y val="4.3055979891123336E-2"/>
          <c:w val="0.5019724584335824"/>
          <c:h val="0.7753423230752138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2016-2017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Заключительный этап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2017-2018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Заключительный этап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2018-2019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Заключительный этап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</c:ser>
        <c:shape val="box"/>
        <c:axId val="149124224"/>
        <c:axId val="149125760"/>
        <c:axId val="0"/>
      </c:bar3DChart>
      <c:catAx>
        <c:axId val="149124224"/>
        <c:scaling>
          <c:orientation val="minMax"/>
        </c:scaling>
        <c:axPos val="b"/>
        <c:tickLblPos val="nextTo"/>
        <c:crossAx val="149125760"/>
        <c:crosses val="autoZero"/>
        <c:auto val="1"/>
        <c:lblAlgn val="ctr"/>
        <c:lblOffset val="100"/>
      </c:catAx>
      <c:valAx>
        <c:axId val="149125760"/>
        <c:scaling>
          <c:orientation val="minMax"/>
        </c:scaling>
        <c:axPos val="l"/>
        <c:majorGridlines/>
        <c:numFmt formatCode="General" sourceLinked="1"/>
        <c:tickLblPos val="nextTo"/>
        <c:crossAx val="149124224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6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2016-2017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Победители</c:v>
                </c:pt>
                <c:pt idx="1">
                  <c:v>Призеры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</c:v>
                </c:pt>
                <c:pt idx="1">
                  <c:v>53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2017-2018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Победители</c:v>
                </c:pt>
                <c:pt idx="1">
                  <c:v>Призеры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</c:v>
                </c:pt>
                <c:pt idx="1">
                  <c:v>40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2018-2019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Победители</c:v>
                </c:pt>
                <c:pt idx="1">
                  <c:v>Призеры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9</c:v>
                </c:pt>
                <c:pt idx="1">
                  <c:v>53</c:v>
                </c:pt>
              </c:numCache>
            </c:numRef>
          </c:val>
        </c:ser>
        <c:shape val="box"/>
        <c:axId val="149200256"/>
        <c:axId val="149210240"/>
        <c:axId val="0"/>
      </c:bar3DChart>
      <c:catAx>
        <c:axId val="149200256"/>
        <c:scaling>
          <c:orientation val="minMax"/>
        </c:scaling>
        <c:axPos val="b"/>
        <c:tickLblPos val="nextTo"/>
        <c:crossAx val="149210240"/>
        <c:crosses val="autoZero"/>
        <c:auto val="1"/>
        <c:lblAlgn val="ctr"/>
        <c:lblOffset val="100"/>
      </c:catAx>
      <c:valAx>
        <c:axId val="149210240"/>
        <c:scaling>
          <c:orientation val="minMax"/>
          <c:max val="55"/>
          <c:min val="0"/>
        </c:scaling>
        <c:axPos val="l"/>
        <c:majorGridlines/>
        <c:numFmt formatCode="General" sourceLinked="1"/>
        <c:tickLblPos val="nextTo"/>
        <c:crossAx val="149200256"/>
        <c:crosses val="autoZero"/>
        <c:crossBetween val="between"/>
        <c:majorUnit val="10"/>
      </c:valAx>
    </c:plotArea>
    <c:legend>
      <c:legendPos val="r"/>
    </c:legend>
    <c:plotVisOnly val="1"/>
  </c:chart>
  <c:txPr>
    <a:bodyPr/>
    <a:lstStyle/>
    <a:p>
      <a:pPr>
        <a:defRPr sz="16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37F52-4239-4440-81F2-276A91F0A635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6DB71-B77B-421F-B959-3A0E13594FF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6DB71-B77B-421F-B959-3A0E13594FFA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1840" y="4005064"/>
            <a:ext cx="601216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805264"/>
            <a:ext cx="6400800" cy="103390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8AF9-BEFD-4449-AC31-61D172F2DA13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A087-498F-4939-B21A-10711F1CD7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77179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8AF9-BEFD-4449-AC31-61D172F2DA13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A087-498F-4939-B21A-10711F1CD7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1059267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8AF9-BEFD-4449-AC31-61D172F2DA13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A087-498F-4939-B21A-10711F1CD7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018492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8AF9-BEFD-4449-AC31-61D172F2DA13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A087-498F-4939-B21A-10711F1CD7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21207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8AF9-BEFD-4449-AC31-61D172F2DA13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A087-498F-4939-B21A-10711F1CD7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816817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8AF9-BEFD-4449-AC31-61D172F2DA13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A087-498F-4939-B21A-10711F1CD7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450928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8AF9-BEFD-4449-AC31-61D172F2DA13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A087-498F-4939-B21A-10711F1CD7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749948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8AF9-BEFD-4449-AC31-61D172F2DA13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A087-498F-4939-B21A-10711F1CD7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597810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8AF9-BEFD-4449-AC31-61D172F2DA13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A087-498F-4939-B21A-10711F1CD7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637828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8AF9-BEFD-4449-AC31-61D172F2DA13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A087-498F-4939-B21A-10711F1CD7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897872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28AF9-BEFD-4449-AC31-61D172F2DA13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A087-498F-4939-B21A-10711F1CD7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292208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28AF9-BEFD-4449-AC31-61D172F2DA13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A087-498F-4939-B21A-10711F1CD7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212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8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jpeg"/><Relationship Id="rId5" Type="http://schemas.openxmlformats.org/officeDocument/2006/relationships/image" Target="../media/image73.jpeg"/><Relationship Id="rId4" Type="http://schemas.openxmlformats.org/officeDocument/2006/relationships/image" Target="../media/image9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303394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РЕЗУЛЬТАТЫ ОГЭ ПО МАТЕМАТИКЕ</a:t>
            </a:r>
            <a:endParaRPr lang="ru-RU" sz="3600" dirty="0"/>
          </a:p>
        </p:txBody>
      </p:sp>
      <p:pic>
        <p:nvPicPr>
          <p:cNvPr id="5" name="Содержимое 4" descr="DSC_019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764704"/>
            <a:ext cx="9143999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395536" y="3645024"/>
          <a:ext cx="8568953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8747"/>
                <a:gridCol w="1233781"/>
                <a:gridCol w="1368152"/>
                <a:gridCol w="244827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Математика (ОГЭ)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2019</a:t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(без учета сентябрьских сроков)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Доля участников, набравших количество баллов ниже минимального,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10,4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1,20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4,43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Доля участников, получивших «4» и «5», %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70,70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70,28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57,03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РЕЗУЛЬТАТЫ ОГЭ ПО РУССКОМУ ЯЗЫКУ</a:t>
            </a:r>
            <a:endParaRPr lang="ru-RU" sz="3600" dirty="0"/>
          </a:p>
        </p:txBody>
      </p:sp>
      <p:pic>
        <p:nvPicPr>
          <p:cNvPr id="5" name="Содержимое 4" descr="DSC_019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764704"/>
            <a:ext cx="914400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539552" y="3789040"/>
          <a:ext cx="8064500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1599"/>
                <a:gridCol w="1584176"/>
                <a:gridCol w="1584176"/>
                <a:gridCol w="158454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Русский язык (ОГЭ)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Доля участников, набравших количество баллов ниже минимального,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0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0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0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Доля участников, получивших «4» и «5», %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74,75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78,76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71,98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ВСЕРОССИЙСКИЕ ПРОВЕРОЧНЫЕ РАБОТЫ</a:t>
            </a:r>
            <a:endParaRPr lang="ru-RU" sz="3600" b="1" dirty="0">
              <a:solidFill>
                <a:srgbClr val="000099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44008" y="2132856"/>
            <a:ext cx="42282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0099"/>
                </a:solidFill>
              </a:rPr>
              <a:t>Количество общеобразовательных организаций </a:t>
            </a:r>
            <a:r>
              <a:rPr lang="ru-RU" sz="2000" dirty="0" err="1" smtClean="0">
                <a:solidFill>
                  <a:srgbClr val="000099"/>
                </a:solidFill>
              </a:rPr>
              <a:t>Сосновоборского</a:t>
            </a:r>
            <a:r>
              <a:rPr lang="ru-RU" sz="2000" dirty="0" smtClean="0">
                <a:solidFill>
                  <a:srgbClr val="000099"/>
                </a:solidFill>
              </a:rPr>
              <a:t> городского округа </a:t>
            </a:r>
            <a:r>
              <a:rPr lang="ru-RU" sz="2000" b="1" dirty="0" smtClean="0">
                <a:solidFill>
                  <a:srgbClr val="000099"/>
                </a:solidFill>
              </a:rPr>
              <a:t>с признаками необъективности </a:t>
            </a:r>
            <a:r>
              <a:rPr lang="ru-RU" sz="2000" dirty="0" smtClean="0">
                <a:solidFill>
                  <a:srgbClr val="000099"/>
                </a:solidFill>
              </a:rPr>
              <a:t>оценивания результатов ВПР</a:t>
            </a:r>
            <a:endParaRPr lang="ru-RU" sz="2000" dirty="0">
              <a:solidFill>
                <a:srgbClr val="000099"/>
              </a:solidFill>
            </a:endParaRPr>
          </a:p>
        </p:txBody>
      </p:sp>
      <p:pic>
        <p:nvPicPr>
          <p:cNvPr id="9" name="Содержимое 8" descr="впр-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084168" y="5229200"/>
            <a:ext cx="2736304" cy="134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59150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ЗАДАЧИ НАЦИОНАЛЬНОГО ПРОЕКТА «ОБРАЗОВАНИЕ»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546848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000099"/>
                </a:solidFill>
              </a:rPr>
              <a:t>ФЕДЕРАЛЬНЫЙ ПРОЕКТ «СОВРЕМЕННАЯ ШКОЛА»</a:t>
            </a:r>
          </a:p>
          <a:p>
            <a:pPr>
              <a:buNone/>
            </a:pPr>
            <a:endParaRPr lang="ru-RU" dirty="0" smtClean="0">
              <a:solidFill>
                <a:srgbClr val="000099"/>
              </a:solidFill>
            </a:endParaRPr>
          </a:p>
          <a:p>
            <a:pPr>
              <a:buFont typeface="Calibri" pitchFamily="34" charset="0"/>
              <a:buChar char="⁻"/>
            </a:pPr>
            <a:r>
              <a:rPr lang="ru-RU" sz="2600" b="1" dirty="0" smtClean="0">
                <a:solidFill>
                  <a:srgbClr val="000099"/>
                </a:solidFill>
              </a:rPr>
              <a:t>Внедрить новые методы </a:t>
            </a:r>
            <a:r>
              <a:rPr lang="ru-RU" sz="2600" dirty="0" smtClean="0">
                <a:solidFill>
                  <a:srgbClr val="000099"/>
                </a:solidFill>
              </a:rPr>
              <a:t>обучения и воспитания на всех уровнях школьного образования</a:t>
            </a:r>
          </a:p>
          <a:p>
            <a:pPr>
              <a:buFont typeface="Calibri" pitchFamily="34" charset="0"/>
              <a:buChar char="⁻"/>
            </a:pPr>
            <a:r>
              <a:rPr lang="ru-RU" sz="2600" b="1" dirty="0" smtClean="0">
                <a:solidFill>
                  <a:srgbClr val="000099"/>
                </a:solidFill>
              </a:rPr>
              <a:t>Провести мониторинги внедрения </a:t>
            </a:r>
            <a:r>
              <a:rPr lang="ru-RU" sz="2600" dirty="0" smtClean="0">
                <a:solidFill>
                  <a:srgbClr val="000099"/>
                </a:solidFill>
              </a:rPr>
              <a:t>обновленных примерных основных общеобразовательных программ во всех субъектах РФ</a:t>
            </a:r>
          </a:p>
          <a:p>
            <a:pPr>
              <a:buFont typeface="Calibri" pitchFamily="34" charset="0"/>
              <a:buChar char="⁻"/>
            </a:pPr>
            <a:r>
              <a:rPr lang="ru-RU" sz="2600" b="1" dirty="0" smtClean="0">
                <a:solidFill>
                  <a:srgbClr val="000099"/>
                </a:solidFill>
              </a:rPr>
              <a:t>Внедрить целевую модель цифровой образовательной среды </a:t>
            </a:r>
            <a:r>
              <a:rPr lang="ru-RU" sz="2600" dirty="0" smtClean="0">
                <a:solidFill>
                  <a:srgbClr val="000099"/>
                </a:solidFill>
              </a:rPr>
              <a:t>с профилями «цифровых компетенций» для обучающихся и педагогов</a:t>
            </a:r>
          </a:p>
          <a:p>
            <a:pPr>
              <a:buFont typeface="Calibri" pitchFamily="34" charset="0"/>
              <a:buChar char="⁻"/>
            </a:pPr>
            <a:r>
              <a:rPr lang="ru-RU" sz="2600" b="1" dirty="0" smtClean="0">
                <a:solidFill>
                  <a:srgbClr val="000099"/>
                </a:solidFill>
              </a:rPr>
              <a:t>Реализовать общеобразовательные программы в сетевой форме </a:t>
            </a:r>
            <a:r>
              <a:rPr lang="ru-RU" sz="2600" dirty="0" smtClean="0">
                <a:solidFill>
                  <a:srgbClr val="000099"/>
                </a:solidFill>
              </a:rPr>
              <a:t>в 70% образовательных организаций</a:t>
            </a:r>
          </a:p>
          <a:p>
            <a:endParaRPr lang="ru-RU" dirty="0"/>
          </a:p>
        </p:txBody>
      </p:sp>
      <p:pic>
        <p:nvPicPr>
          <p:cNvPr id="6" name="Содержимое 5" descr="микроскоп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652120" y="548680"/>
            <a:ext cx="3384375" cy="5577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Система образования</a:t>
            </a:r>
            <a:br>
              <a:rPr lang="ru-RU" sz="3600" b="1" dirty="0" smtClean="0">
                <a:solidFill>
                  <a:srgbClr val="000099"/>
                </a:solidFill>
              </a:rPr>
            </a:br>
            <a:r>
              <a:rPr lang="ru-RU" sz="3600" b="1" dirty="0" err="1" smtClean="0">
                <a:solidFill>
                  <a:srgbClr val="000099"/>
                </a:solidFill>
              </a:rPr>
              <a:t>Сосновоборского</a:t>
            </a:r>
            <a:r>
              <a:rPr lang="ru-RU" sz="3600" b="1" dirty="0" smtClean="0">
                <a:solidFill>
                  <a:srgbClr val="000099"/>
                </a:solidFill>
              </a:rPr>
              <a:t> городского округа</a:t>
            </a:r>
            <a:endParaRPr lang="ru-RU" sz="3600" dirty="0">
              <a:solidFill>
                <a:srgbClr val="000099"/>
              </a:solidFill>
            </a:endParaRPr>
          </a:p>
        </p:txBody>
      </p:sp>
      <p:pic>
        <p:nvPicPr>
          <p:cNvPr id="7" name="Рисунок 6" descr="школ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708920"/>
            <a:ext cx="3240360" cy="2188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95536" y="1844824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</a:rPr>
              <a:t>14</a:t>
            </a:r>
            <a:r>
              <a:rPr lang="ru-RU" sz="2000" dirty="0" smtClean="0">
                <a:solidFill>
                  <a:srgbClr val="000099"/>
                </a:solidFill>
              </a:rPr>
              <a:t> дошкольных образовательных организаций</a:t>
            </a:r>
          </a:p>
          <a:p>
            <a:r>
              <a:rPr lang="ru-RU" sz="2000" dirty="0" smtClean="0">
                <a:solidFill>
                  <a:srgbClr val="000099"/>
                </a:solidFill>
              </a:rPr>
              <a:t>                            </a:t>
            </a:r>
            <a:r>
              <a:rPr lang="ru-RU" sz="2000" b="1" dirty="0" smtClean="0">
                <a:solidFill>
                  <a:srgbClr val="000099"/>
                </a:solidFill>
              </a:rPr>
              <a:t>3756</a:t>
            </a:r>
            <a:r>
              <a:rPr lang="ru-RU" sz="2000" dirty="0" smtClean="0">
                <a:solidFill>
                  <a:srgbClr val="000099"/>
                </a:solidFill>
              </a:rPr>
              <a:t> воспитанников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3928" y="3501008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</a:rPr>
              <a:t>9</a:t>
            </a:r>
            <a:r>
              <a:rPr lang="ru-RU" sz="2000" dirty="0" smtClean="0">
                <a:solidFill>
                  <a:srgbClr val="000099"/>
                </a:solidFill>
              </a:rPr>
              <a:t> общеобразовательных организаций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</a:rPr>
              <a:t>6038</a:t>
            </a:r>
            <a:r>
              <a:rPr lang="ru-RU" sz="2000" dirty="0" smtClean="0">
                <a:solidFill>
                  <a:srgbClr val="000099"/>
                </a:solidFill>
              </a:rPr>
              <a:t> обучающихся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7704" y="5301208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</a:rPr>
              <a:t>5</a:t>
            </a:r>
            <a:r>
              <a:rPr lang="ru-RU" sz="2000" dirty="0" smtClean="0">
                <a:solidFill>
                  <a:srgbClr val="000099"/>
                </a:solidFill>
              </a:rPr>
              <a:t> образовательных организаций</a:t>
            </a:r>
          </a:p>
          <a:p>
            <a:pPr algn="ctr"/>
            <a:r>
              <a:rPr lang="ru-RU" sz="2000" dirty="0" smtClean="0">
                <a:solidFill>
                  <a:srgbClr val="000099"/>
                </a:solidFill>
              </a:rPr>
              <a:t>дополнительного образования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</a:rPr>
              <a:t>5997</a:t>
            </a:r>
            <a:r>
              <a:rPr lang="ru-RU" sz="2000" dirty="0" smtClean="0">
                <a:solidFill>
                  <a:srgbClr val="000099"/>
                </a:solidFill>
              </a:rPr>
              <a:t> обучающихся</a:t>
            </a:r>
            <a:endParaRPr lang="ru-RU" sz="2000" dirty="0">
              <a:solidFill>
                <a:srgbClr val="000099"/>
              </a:solidFill>
            </a:endParaRPr>
          </a:p>
        </p:txBody>
      </p:sp>
      <p:pic>
        <p:nvPicPr>
          <p:cNvPr id="13" name="Рисунок 12" descr="детский са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2866" y="1196752"/>
            <a:ext cx="3219300" cy="233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доп образование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5250" y="4221088"/>
            <a:ext cx="2625621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РЕМОНТНЫЕ РАБОТЫ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7" name="Содержимое 6" descr="IMG_663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07504" y="2924944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IMG_20190823_141338_resized_20190823_02270746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15943" t="19024" b="19165"/>
          <a:stretch>
            <a:fillRect/>
          </a:stretch>
        </p:blipFill>
        <p:spPr>
          <a:xfrm>
            <a:off x="0" y="692696"/>
            <a:ext cx="3779912" cy="208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779912" y="836712"/>
            <a:ext cx="5364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</a:rPr>
              <a:t>Муниципальный бюджет – 78 956,37 тыс. </a:t>
            </a:r>
            <a:r>
              <a:rPr lang="ru-RU" sz="2000" dirty="0" err="1" smtClean="0">
                <a:solidFill>
                  <a:srgbClr val="000099"/>
                </a:solidFill>
              </a:rPr>
              <a:t>руб</a:t>
            </a:r>
            <a:r>
              <a:rPr lang="ru-RU" sz="2000" dirty="0" smtClean="0">
                <a:solidFill>
                  <a:srgbClr val="000099"/>
                </a:solidFill>
              </a:rPr>
              <a:t>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1920" y="1268760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</a:rPr>
              <a:t>Региональный бюджет – 20 660,18 тыс. </a:t>
            </a:r>
            <a:r>
              <a:rPr lang="ru-RU" sz="2000" dirty="0" err="1" smtClean="0">
                <a:solidFill>
                  <a:srgbClr val="000099"/>
                </a:solidFill>
              </a:rPr>
              <a:t>руб</a:t>
            </a:r>
            <a:r>
              <a:rPr lang="ru-RU" sz="2000" dirty="0" smtClean="0">
                <a:solidFill>
                  <a:srgbClr val="000099"/>
                </a:solidFill>
              </a:rPr>
              <a:t>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5805264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99"/>
                </a:solidFill>
              </a:rPr>
              <a:t>ВСЕГО: 99 616,55 тыс. </a:t>
            </a:r>
            <a:r>
              <a:rPr lang="ru-RU" sz="2800" b="1" dirty="0" err="1" smtClean="0">
                <a:solidFill>
                  <a:srgbClr val="000099"/>
                </a:solidFill>
              </a:rPr>
              <a:t>руб</a:t>
            </a:r>
            <a:endParaRPr lang="ru-RU" sz="2800" b="1" dirty="0">
              <a:solidFill>
                <a:srgbClr val="000099"/>
              </a:solidFill>
            </a:endParaRPr>
          </a:p>
        </p:txBody>
      </p:sp>
      <p:pic>
        <p:nvPicPr>
          <p:cNvPr id="1027" name="Picture 3" descr="G:\Педсовет\ФОТО_Пед.совет19\СОШ 6\20190418_1201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772816"/>
            <a:ext cx="409645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J:\Педсовет\ФОТО_Пед.совет19\СШ 9_шахматы кругом\46pXGbrbWi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221088"/>
            <a:ext cx="3456384" cy="247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РЕАЛИЗАЦИЯ ИНИЦИАТИВЫ</a:t>
            </a:r>
            <a:br>
              <a:rPr lang="ru-RU" sz="3600" b="1" dirty="0" smtClean="0">
                <a:solidFill>
                  <a:srgbClr val="000099"/>
                </a:solidFill>
              </a:rPr>
            </a:br>
            <a:r>
              <a:rPr lang="ru-RU" sz="3600" b="1" dirty="0" smtClean="0">
                <a:solidFill>
                  <a:srgbClr val="000099"/>
                </a:solidFill>
              </a:rPr>
              <a:t>«Я ПЛАНИРУЮ БЮДЖЕТ»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9" name="Рисунок 8" descr="Спортивная  площад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861048"/>
            <a:ext cx="4358929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292080" y="2132856"/>
            <a:ext cx="3204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6 417,34 тыс. руб.</a:t>
            </a:r>
            <a:endParaRPr lang="ru-RU" sz="3200" b="1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pic>
        <p:nvPicPr>
          <p:cNvPr id="15" name="Picture 2" descr="G:\Педсовет\ФОТО_Пед.совет19\ДОУ 18\игровая площад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52736"/>
            <a:ext cx="4176465" cy="2784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4021fafda9f6821a7b74863314efc4a.jpg"/>
          <p:cNvPicPr>
            <a:picLocks noChangeAspect="1"/>
          </p:cNvPicPr>
          <p:nvPr/>
        </p:nvPicPr>
        <p:blipFill>
          <a:blip r:embed="rId5" cstate="print"/>
          <a:srcRect l="19760" r="18386" b="7304"/>
          <a:stretch>
            <a:fillRect/>
          </a:stretch>
        </p:blipFill>
        <p:spPr>
          <a:xfrm>
            <a:off x="7596336" y="188640"/>
            <a:ext cx="1368152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DOU7_sportploshh (1)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4499992" y="2852936"/>
            <a:ext cx="4445688" cy="2502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9150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ЗАДАЧИ НАЦИОНАЛЬНОГО ПРОЕКТА «ОБРАЗОВАНИЕ»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546848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000099"/>
                </a:solidFill>
              </a:rPr>
              <a:t>ФЕДЕРАЛЬНЫЙ ПРОЕКТ «ПОДДЕРЖКА СЕМЕЙ, ИМЕЮЩИХ ДЕТЕЙ»</a:t>
            </a:r>
          </a:p>
          <a:p>
            <a:pPr>
              <a:buNone/>
            </a:pPr>
            <a:endParaRPr lang="ru-RU" dirty="0" smtClean="0">
              <a:solidFill>
                <a:srgbClr val="000099"/>
              </a:solidFill>
            </a:endParaRPr>
          </a:p>
          <a:p>
            <a:pPr>
              <a:buFont typeface="Calibri" pitchFamily="34" charset="0"/>
              <a:buChar char="⁻"/>
            </a:pPr>
            <a:r>
              <a:rPr lang="ru-RU" sz="2600" b="1" dirty="0" smtClean="0">
                <a:solidFill>
                  <a:srgbClr val="000099"/>
                </a:solidFill>
              </a:rPr>
              <a:t>Оказание </a:t>
            </a:r>
            <a:r>
              <a:rPr lang="ru-RU" sz="2600" dirty="0" smtClean="0">
                <a:solidFill>
                  <a:srgbClr val="000099"/>
                </a:solidFill>
              </a:rPr>
              <a:t>комплексной психолого-педагогической и информационно-просветительской </a:t>
            </a:r>
            <a:r>
              <a:rPr lang="ru-RU" sz="2600" b="1" dirty="0" smtClean="0">
                <a:solidFill>
                  <a:srgbClr val="000099"/>
                </a:solidFill>
              </a:rPr>
              <a:t>поддержки родителям</a:t>
            </a:r>
          </a:p>
          <a:p>
            <a:pPr>
              <a:buFont typeface="Calibri" pitchFamily="34" charset="0"/>
              <a:buChar char="⁻"/>
            </a:pPr>
            <a:r>
              <a:rPr lang="ru-RU" sz="2600" b="1" dirty="0" smtClean="0">
                <a:solidFill>
                  <a:srgbClr val="000099"/>
                </a:solidFill>
              </a:rPr>
              <a:t>Создание условий </a:t>
            </a:r>
            <a:r>
              <a:rPr lang="ru-RU" sz="2600" dirty="0" smtClean="0">
                <a:solidFill>
                  <a:srgbClr val="000099"/>
                </a:solidFill>
              </a:rPr>
              <a:t>для раннего развития детей в возрасте до 3-х лет</a:t>
            </a:r>
          </a:p>
          <a:p>
            <a:pPr>
              <a:buFont typeface="Calibri" pitchFamily="34" charset="0"/>
              <a:buChar char="⁻"/>
            </a:pPr>
            <a:r>
              <a:rPr lang="ru-RU" sz="2600" b="1" dirty="0" smtClean="0">
                <a:solidFill>
                  <a:srgbClr val="000099"/>
                </a:solidFill>
              </a:rPr>
              <a:t>Реализация программ</a:t>
            </a:r>
            <a:r>
              <a:rPr lang="ru-RU" sz="2600" dirty="0" smtClean="0">
                <a:solidFill>
                  <a:srgbClr val="000099"/>
                </a:solidFill>
              </a:rPr>
              <a:t> психолого-педагогической, методической и консультативной помощи родителям детей, получающих дошкольное образование в семье</a:t>
            </a:r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7" name="Содержимое 6" descr="семья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23865" r="18859"/>
          <a:stretch>
            <a:fillRect/>
          </a:stretch>
        </p:blipFill>
        <p:spPr>
          <a:xfrm>
            <a:off x="5148064" y="1124744"/>
            <a:ext cx="3643858" cy="5128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ДОШКОЛЬНЫЕ ОБРАЗОВАТЕЛЬНЫЕ УЧРЕЖДЕНИЯ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5" name="Содержимое 4" descr="DSC_077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100741"/>
            <a:ext cx="3816424" cy="2544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5ln_RSKdCSY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4008" y="1196752"/>
            <a:ext cx="4032448" cy="5376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G:\Педсовет\ФОТО_Пед.совет19\ДОУ 2\Оранжерея\IMG_98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933056"/>
            <a:ext cx="3960440" cy="2640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50405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О НАЦИОНАЛЬНЫХ ЦЕЛЯХ</a:t>
            </a:r>
            <a:endParaRPr lang="ru-RU" sz="3600" dirty="0">
              <a:solidFill>
                <a:srgbClr val="000099"/>
              </a:solidFill>
            </a:endParaRPr>
          </a:p>
        </p:txBody>
      </p:sp>
      <p:pic>
        <p:nvPicPr>
          <p:cNvPr id="7" name="Содержимое 6" descr="Путин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2060848"/>
            <a:ext cx="372719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11560" y="908720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и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стратегических задачах развития РФ до 2024 года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4" y="2204864"/>
            <a:ext cx="48245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 Обеспечение глобальной конкурентоспособности российского образования, </a:t>
            </a:r>
            <a:r>
              <a:rPr lang="ru-RU" b="1" dirty="0" smtClean="0"/>
              <a:t>вхождение Российской Федерации в число 10 ведущих стран мира по качеству общего образования</a:t>
            </a:r>
          </a:p>
          <a:p>
            <a:endParaRPr lang="ru-RU" dirty="0" smtClean="0"/>
          </a:p>
          <a:p>
            <a:r>
              <a:rPr lang="ru-RU" dirty="0" smtClean="0"/>
              <a:t>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283968" y="6165304"/>
            <a:ext cx="4564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УКАЗ ПРЕЗИДЕНТА РФ ОТ 07.05.2018 г. №204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51820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ДОШКОЛЬНЫЕ ОБРАЗОВАТЕЛЬНЫЕ УЧРЕЖДЕНИЯ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8" name="Содержимое 7" descr="Кот-бухгалтер, кот-воспитатель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b="14074"/>
          <a:stretch>
            <a:fillRect/>
          </a:stretch>
        </p:blipFill>
        <p:spPr>
          <a:xfrm>
            <a:off x="4572000" y="908720"/>
            <a:ext cx="4464496" cy="2877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Среда5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1702678"/>
            <a:ext cx="4355976" cy="2939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J:\Педсовет\ФОТО_Пед.совет19\Letajushhij_mjach19_2.jpg"/>
          <p:cNvPicPr>
            <a:picLocks noChangeAspect="1" noChangeArrowheads="1"/>
          </p:cNvPicPr>
          <p:nvPr/>
        </p:nvPicPr>
        <p:blipFill>
          <a:blip r:embed="rId5" cstate="print"/>
          <a:srcRect l="5980" t="7984" r="2333" b="329"/>
          <a:stretch>
            <a:fillRect/>
          </a:stretch>
        </p:blipFill>
        <p:spPr bwMode="auto">
          <a:xfrm>
            <a:off x="4427984" y="3779658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ДОШКОЛЬНЫЕ ОБРАЗОВАТЕЛЬНЫЕ УЧРЕЖДЕНИЯ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10" name="Содержимое 9" descr="Музыкальная площадка 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196752"/>
            <a:ext cx="4212469" cy="280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музыкальная площадка 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499992" y="1124744"/>
            <a:ext cx="421246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G:\Педсовет\ФОТО_Пед.совет19\ДОУ 8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3933056"/>
            <a:ext cx="4387415" cy="2924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5062163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56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861048"/>
            <a:ext cx="4975384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ПРОЕКТ НОВОГО ДЕТСКОГО САДА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4149080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0099"/>
                </a:solidFill>
              </a:rPr>
              <a:t>на 240 мест</a:t>
            </a:r>
            <a:endParaRPr lang="ru-RU" sz="4000" dirty="0">
              <a:solidFill>
                <a:srgbClr val="0000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0152" y="1628800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0099"/>
                </a:solidFill>
              </a:rPr>
              <a:t>2020 год</a:t>
            </a:r>
            <a:endParaRPr lang="ru-RU" sz="4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63408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ЦЕНТРЫ ИГРОВОЙ ПОДДЕРЖКИ РЕБЕНКА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3" name="Рисунок 2" descr="DSC00626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ne="http://schemas.microsoft.com/office/word/2006/wordml" xmlns:w="http://schemas.openxmlformats.org/wordprocessingml/2006/main" xmlns:w10="urn:schemas-microsoft-com:office:word" xmlns:wp="http://schemas.openxmlformats.org/drawingml/2006/wordprocessingDrawing" xmlns:v="urn:schemas-microsoft-com:vml" xmlns:m="http://schemas.openxmlformats.org/officeDocument/2006/math" xmlns:o="urn:schemas-microsoft-com:office:office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248472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lc="http://schemas.openxmlformats.org/drawingml/2006/lockedCanvas" xmlns:pic="http://schemas.openxmlformats.org/drawingml/2006/picture" xmlns:a14="http://schemas.microsoft.com/office/drawing/2010/main" xmlns="" xmlns:wne="http://schemas.microsoft.com/office/word/2006/wordml" xmlns:w="http://schemas.openxmlformats.org/wordprocessingml/2006/main" xmlns:w10="urn:schemas-microsoft-com:office:word" xmlns:wp="http://schemas.openxmlformats.org/drawingml/2006/wordprocessingDrawing" xmlns:v="urn:schemas-microsoft-com:vml" xmlns:m="http://schemas.openxmlformats.org/officeDocument/2006/math" xmlns:o="urn:schemas-microsoft-com:office:office" xmlns:ve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SC00631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ne="http://schemas.microsoft.com/office/word/2006/wordml" xmlns:w="http://schemas.openxmlformats.org/wordprocessingml/2006/main" xmlns:w10="urn:schemas-microsoft-com:office:word" xmlns:wp="http://schemas.openxmlformats.org/drawingml/2006/wordprocessingDrawing" xmlns:v="urn:schemas-microsoft-com:vml" xmlns:m="http://schemas.openxmlformats.org/officeDocument/2006/math" xmlns:o="urn:schemas-microsoft-com:office:office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89040"/>
            <a:ext cx="4230001" cy="2920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lc="http://schemas.openxmlformats.org/drawingml/2006/lockedCanvas" xmlns:pic="http://schemas.openxmlformats.org/drawingml/2006/picture" xmlns:a14="http://schemas.microsoft.com/office/drawing/2010/main" xmlns="" xmlns:wne="http://schemas.microsoft.com/office/word/2006/wordml" xmlns:w="http://schemas.openxmlformats.org/wordprocessingml/2006/main" xmlns:w10="urn:schemas-microsoft-com:office:word" xmlns:wp="http://schemas.openxmlformats.org/drawingml/2006/wordprocessingDrawing" xmlns:v="urn:schemas-microsoft-com:vml" xmlns:m="http://schemas.openxmlformats.org/officeDocument/2006/math" xmlns:o="urn:schemas-microsoft-com:office:office" xmlns:ve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04048" y="1484784"/>
            <a:ext cx="3672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99"/>
                </a:solidFill>
                <a:latin typeface="Monotype Corsiva" pitchFamily="66" charset="0"/>
              </a:rPr>
              <a:t>МБДОУ «Детский сад № 6»</a:t>
            </a:r>
          </a:p>
          <a:p>
            <a:pPr algn="ctr"/>
            <a:endParaRPr lang="ru-RU" sz="2400" dirty="0" smtClean="0">
              <a:solidFill>
                <a:srgbClr val="000099"/>
              </a:solidFill>
              <a:latin typeface="Monotype Corsiva" pitchFamily="66" charset="0"/>
            </a:endParaRPr>
          </a:p>
          <a:p>
            <a:pPr algn="ctr"/>
            <a:r>
              <a:rPr lang="ru-RU" sz="2400" dirty="0" smtClean="0">
                <a:solidFill>
                  <a:srgbClr val="000099"/>
                </a:solidFill>
                <a:latin typeface="Monotype Corsiva" pitchFamily="66" charset="0"/>
              </a:rPr>
              <a:t>МБДОУ «Детский сад № 7»</a:t>
            </a:r>
          </a:p>
          <a:p>
            <a:pPr algn="ctr"/>
            <a:endParaRPr lang="ru-RU" sz="2400" dirty="0" smtClean="0">
              <a:solidFill>
                <a:srgbClr val="000099"/>
              </a:solidFill>
              <a:latin typeface="Monotype Corsiva" pitchFamily="66" charset="0"/>
            </a:endParaRPr>
          </a:p>
          <a:p>
            <a:pPr algn="ctr"/>
            <a:r>
              <a:rPr lang="ru-RU" sz="2400" dirty="0" smtClean="0">
                <a:solidFill>
                  <a:srgbClr val="000099"/>
                </a:solidFill>
                <a:latin typeface="Monotype Corsiva" pitchFamily="66" charset="0"/>
              </a:rPr>
              <a:t>МБДОУ «Детский сад № 11»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КОНСУЛЬТАЦИОННЫЕ ЦЕНТРЫ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4048" y="980728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99"/>
                </a:solidFill>
                <a:latin typeface="Monotype Corsiva" pitchFamily="66" charset="0"/>
              </a:rPr>
              <a:t>МБДОУ «Детский сад № 8»</a:t>
            </a:r>
          </a:p>
          <a:p>
            <a:pPr algn="ctr"/>
            <a:r>
              <a:rPr lang="ru-RU" sz="2400" dirty="0" smtClean="0">
                <a:solidFill>
                  <a:srgbClr val="000099"/>
                </a:solidFill>
                <a:latin typeface="Monotype Corsiva" pitchFamily="66" charset="0"/>
              </a:rPr>
              <a:t>МБДОУ «Детский сад № 9»</a:t>
            </a:r>
          </a:p>
          <a:p>
            <a:pPr algn="ctr"/>
            <a:r>
              <a:rPr lang="ru-RU" sz="2400" dirty="0" smtClean="0">
                <a:solidFill>
                  <a:srgbClr val="000099"/>
                </a:solidFill>
                <a:latin typeface="Monotype Corsiva" pitchFamily="66" charset="0"/>
              </a:rPr>
              <a:t>МБДОУ «Детский сад № 12»</a:t>
            </a:r>
          </a:p>
          <a:p>
            <a:pPr algn="ctr"/>
            <a:r>
              <a:rPr lang="ru-RU" sz="2400" dirty="0" smtClean="0">
                <a:solidFill>
                  <a:srgbClr val="000099"/>
                </a:solidFill>
                <a:latin typeface="Monotype Corsiva" pitchFamily="66" charset="0"/>
              </a:rPr>
              <a:t>МБДОУ «Детский сад № 18»</a:t>
            </a:r>
          </a:p>
        </p:txBody>
      </p:sp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ne="http://schemas.microsoft.com/office/word/2006/wordml" xmlns:w="http://schemas.openxmlformats.org/wordprocessingml/2006/main" xmlns:w10="urn:schemas-microsoft-com:office:word" xmlns:wp="http://schemas.openxmlformats.org/drawingml/2006/wordprocessingDrawing" xmlns:v="urn:schemas-microsoft-com:vml" xmlns:m="http://schemas.openxmlformats.org/officeDocument/2006/math" xmlns:o="urn:schemas-microsoft-com:office:office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9513" y="908720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79512" y="5157192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99"/>
                </a:solidFill>
                <a:latin typeface="Monotype Corsiva" pitchFamily="66" charset="0"/>
              </a:rPr>
              <a:t>МБДОУ «Центр развития ребенка № 2»</a:t>
            </a:r>
          </a:p>
          <a:p>
            <a:pPr algn="ctr"/>
            <a:r>
              <a:rPr lang="ru-RU" sz="2400" dirty="0" smtClean="0">
                <a:solidFill>
                  <a:srgbClr val="000099"/>
                </a:solidFill>
                <a:latin typeface="Monotype Corsiva" pitchFamily="66" charset="0"/>
              </a:rPr>
              <a:t>МБДОУ «Центр развития ребенка № 15»</a:t>
            </a:r>
          </a:p>
        </p:txBody>
      </p:sp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2636912"/>
            <a:ext cx="3596035" cy="2268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КЦ МБДОУ 18 кабинет психолого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4365104"/>
            <a:ext cx="3347864" cy="2231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8072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ДОШКОЛЬНОЕ ОБРАЗОВАНИЕ ДЛЯ ДЕТЕЙ С ОВЗ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536" y="980728"/>
            <a:ext cx="396044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ДОУ 18 дети со сложным дефектом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908720"/>
            <a:ext cx="4248472" cy="283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5536" y="3933056"/>
            <a:ext cx="3960440" cy="276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МБДОУ 18  группа со сложным дефектом 2.jpg"/>
          <p:cNvPicPr>
            <a:picLocks noChangeAspect="1"/>
          </p:cNvPicPr>
          <p:nvPr/>
        </p:nvPicPr>
        <p:blipFill>
          <a:blip r:embed="rId6" cstate="print"/>
          <a:srcRect l="8802" t="13991" r="14509" b="17611"/>
          <a:stretch>
            <a:fillRect/>
          </a:stretch>
        </p:blipFill>
        <p:spPr>
          <a:xfrm>
            <a:off x="4663138" y="3933056"/>
            <a:ext cx="448086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ДОШКОЛЬНОЕ ОБРАЗОВАНИЕ ДЛЯ ДЕТЕЙ С ОВЗ</a:t>
            </a:r>
            <a:endParaRPr lang="ru-RU" sz="3600" b="1" dirty="0">
              <a:solidFill>
                <a:srgbClr val="000099"/>
              </a:solidFill>
            </a:endParaRP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sz="half" idx="1"/>
          </p:nvPr>
        </p:nvGraphicFramePr>
        <p:xfrm>
          <a:off x="179512" y="1600200"/>
          <a:ext cx="4316288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Содержимое 10"/>
          <p:cNvGraphicFramePr>
            <a:graphicFrameLocks noGrp="1"/>
          </p:cNvGraphicFramePr>
          <p:nvPr>
            <p:ph sz="half" idx="1"/>
          </p:nvPr>
        </p:nvGraphicFramePr>
        <p:xfrm>
          <a:off x="4644008" y="1628800"/>
          <a:ext cx="4316288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59150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ЗАДАЧИ НАЦИОНАЛЬНОГО ПРОЕКТА «ОБРАЗОВАНИЕ»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79512" y="1556792"/>
            <a:ext cx="4546848" cy="482453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000099"/>
                </a:solidFill>
              </a:rPr>
              <a:t>ФЕДЕРАЛЬНЫЙ ПРОЕКТ «УЧИТЕЛЬ БУДУЩЕГО»</a:t>
            </a:r>
          </a:p>
          <a:p>
            <a:pPr>
              <a:buNone/>
            </a:pPr>
            <a:endParaRPr lang="ru-RU" dirty="0" smtClean="0">
              <a:solidFill>
                <a:srgbClr val="000099"/>
              </a:solidFill>
            </a:endParaRPr>
          </a:p>
          <a:p>
            <a:pPr>
              <a:buFont typeface="Calibri" pitchFamily="34" charset="0"/>
              <a:buChar char="⁻"/>
            </a:pPr>
            <a:r>
              <a:rPr lang="ru-RU" sz="2900" b="1" dirty="0" smtClean="0">
                <a:solidFill>
                  <a:srgbClr val="000099"/>
                </a:solidFill>
              </a:rPr>
              <a:t>Внедрить </a:t>
            </a:r>
            <a:r>
              <a:rPr lang="ru-RU" sz="2900" dirty="0" smtClean="0">
                <a:solidFill>
                  <a:srgbClr val="000099"/>
                </a:solidFill>
              </a:rPr>
              <a:t>национальную систему учительского роста</a:t>
            </a:r>
          </a:p>
          <a:p>
            <a:pPr>
              <a:buFont typeface="Calibri" pitchFamily="34" charset="0"/>
              <a:buChar char="⁻"/>
            </a:pPr>
            <a:r>
              <a:rPr lang="ru-RU" sz="2900" b="1" dirty="0" smtClean="0">
                <a:solidFill>
                  <a:srgbClr val="000099"/>
                </a:solidFill>
              </a:rPr>
              <a:t>Обеспечить возможность </a:t>
            </a:r>
            <a:r>
              <a:rPr lang="ru-RU" sz="2900" dirty="0" smtClean="0">
                <a:solidFill>
                  <a:srgbClr val="000099"/>
                </a:solidFill>
              </a:rPr>
              <a:t>непрерывного повышения квалификации, </a:t>
            </a:r>
            <a:r>
              <a:rPr lang="ru-RU" sz="2600" dirty="0" smtClean="0">
                <a:solidFill>
                  <a:srgbClr val="000099"/>
                </a:solidFill>
              </a:rPr>
              <a:t>в том числе с использованием современных цифровых технологий</a:t>
            </a:r>
          </a:p>
          <a:p>
            <a:pPr>
              <a:buFont typeface="Calibri" pitchFamily="34" charset="0"/>
              <a:buChar char="⁻"/>
            </a:pPr>
            <a:r>
              <a:rPr lang="ru-RU" sz="2900" b="1" dirty="0" smtClean="0">
                <a:solidFill>
                  <a:srgbClr val="000099"/>
                </a:solidFill>
              </a:rPr>
              <a:t>Внедрить систему </a:t>
            </a:r>
            <a:r>
              <a:rPr lang="ru-RU" sz="2900" dirty="0" smtClean="0">
                <a:solidFill>
                  <a:srgbClr val="000099"/>
                </a:solidFill>
              </a:rPr>
              <a:t>аттестации руководителей общеобразовательных организаций</a:t>
            </a:r>
          </a:p>
          <a:p>
            <a:pPr>
              <a:buFont typeface="Calibri" pitchFamily="34" charset="0"/>
              <a:buChar char="⁻"/>
            </a:pPr>
            <a:r>
              <a:rPr lang="ru-RU" sz="2900" b="1" dirty="0" smtClean="0">
                <a:solidFill>
                  <a:srgbClr val="000099"/>
                </a:solidFill>
              </a:rPr>
              <a:t>Обеспечить осуществление </a:t>
            </a:r>
            <a:r>
              <a:rPr lang="ru-RU" sz="2900" dirty="0" smtClean="0">
                <a:solidFill>
                  <a:srgbClr val="000099"/>
                </a:solidFill>
              </a:rPr>
              <a:t>различных форм поддержки и сопровождения учителей в возрасте до 35 лет в первые три года работы</a:t>
            </a:r>
          </a:p>
          <a:p>
            <a:pPr>
              <a:buFont typeface="Calibri" pitchFamily="34" charset="0"/>
              <a:buChar char="⁻"/>
            </a:pPr>
            <a:r>
              <a:rPr lang="ru-RU" sz="2900" b="1" dirty="0" smtClean="0">
                <a:solidFill>
                  <a:srgbClr val="000099"/>
                </a:solidFill>
              </a:rPr>
              <a:t>Обеспечить прохождение</a:t>
            </a:r>
            <a:r>
              <a:rPr lang="ru-RU" sz="2900" dirty="0" smtClean="0">
                <a:solidFill>
                  <a:srgbClr val="000099"/>
                </a:solidFill>
              </a:rPr>
              <a:t> добровольной независимой оценки профессиональной квалификации 10% педагогов</a:t>
            </a:r>
            <a:endParaRPr lang="ru-RU" sz="2900" dirty="0">
              <a:solidFill>
                <a:srgbClr val="000099"/>
              </a:solidFill>
            </a:endParaRPr>
          </a:p>
        </p:txBody>
      </p:sp>
      <p:pic>
        <p:nvPicPr>
          <p:cNvPr id="6" name="Содержимое 5" descr="учитель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43048"/>
          <a:stretch>
            <a:fillRect/>
          </a:stretch>
        </p:blipFill>
        <p:spPr>
          <a:xfrm>
            <a:off x="4788024" y="1412776"/>
            <a:ext cx="4176464" cy="488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699512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000099"/>
                </a:solidFill>
              </a:rPr>
              <a:t>УЧИТЕЛЬ ГОДА – 2019 И ВОСПИТАТЕЛЬ ГОДА - 2019</a:t>
            </a:r>
            <a:endParaRPr lang="ru-RU" sz="3000" b="1" dirty="0">
              <a:solidFill>
                <a:srgbClr val="000099"/>
              </a:solidFill>
            </a:endParaRPr>
          </a:p>
        </p:txBody>
      </p:sp>
      <p:pic>
        <p:nvPicPr>
          <p:cNvPr id="5" name="Содержимое 4" descr="Стрекаловская Галина Сергеевна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07504" y="1268760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Буркина Елена Викторовна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b="7283"/>
          <a:stretch>
            <a:fillRect/>
          </a:stretch>
        </p:blipFill>
        <p:spPr>
          <a:xfrm>
            <a:off x="5148064" y="1196752"/>
            <a:ext cx="3096344" cy="4306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67544" y="4653136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000099"/>
                </a:solidFill>
                <a:latin typeface="Monotype Corsiva" pitchFamily="66" charset="0"/>
              </a:rPr>
              <a:t>Стрекаловская</a:t>
            </a:r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 Галина Сергеевна, учитель английского языка</a:t>
            </a:r>
          </a:p>
          <a:p>
            <a:pPr algn="ctr"/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МБОУ «СОШ № 3»</a:t>
            </a:r>
            <a:endParaRPr lang="ru-RU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5445224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000099"/>
                </a:solidFill>
                <a:latin typeface="Monotype Corsiva" pitchFamily="66" charset="0"/>
              </a:rPr>
              <a:t>Буркина</a:t>
            </a:r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 Елена Викторовна, воспитатель</a:t>
            </a:r>
            <a:b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МБДОУ «Детский сад № 4»</a:t>
            </a:r>
            <a:endParaRPr lang="ru-RU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pic>
        <p:nvPicPr>
          <p:cNvPr id="11" name="Рисунок 10" descr="учитель год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0636" y="0"/>
            <a:ext cx="1516310" cy="1124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КЛАССНЫЙ САМЫЙ КЛАССНЫЙ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5589240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Егорова Наталия Валерьевна, учитель начальных классов</a:t>
            </a:r>
          </a:p>
          <a:p>
            <a:pPr algn="ctr"/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МБОУ «СОШ № 6»</a:t>
            </a:r>
            <a:endParaRPr lang="ru-RU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8064" y="5445224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Иванютина Наталья Михайловна, учитель начальных классов</a:t>
            </a:r>
            <a:b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МБОУ «СОШ № 4»</a:t>
            </a:r>
            <a:endParaRPr lang="ru-RU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pic>
        <p:nvPicPr>
          <p:cNvPr id="11" name="Содержимое 10" descr="Егорова и Шелоумова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12737" r="40905"/>
          <a:stretch>
            <a:fillRect/>
          </a:stretch>
        </p:blipFill>
        <p:spPr>
          <a:xfrm>
            <a:off x="323528" y="908720"/>
            <a:ext cx="3240360" cy="4659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11" descr="Иванютина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932040" y="1412776"/>
            <a:ext cx="3672408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888432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</a:rPr>
              <a:t>ПРОБЛЕМЫ ОБРАЗОВАНИЯ РФ</a:t>
            </a:r>
            <a:endParaRPr lang="ru-RU" sz="3200" dirty="0">
              <a:solidFill>
                <a:srgbClr val="000099"/>
              </a:solidFill>
            </a:endParaRPr>
          </a:p>
        </p:txBody>
      </p:sp>
      <p:pic>
        <p:nvPicPr>
          <p:cNvPr id="6" name="Содержимое 5" descr="s12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132252" cy="4309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220072" y="1484784"/>
            <a:ext cx="3923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Россия уступает странам-конкурентам в масштабах развития талантов по трем областям грамотности: </a:t>
            </a:r>
            <a:r>
              <a:rPr lang="ru-RU" sz="1600" b="1" dirty="0" smtClean="0"/>
              <a:t>читательской, математической, </a:t>
            </a:r>
            <a:r>
              <a:rPr lang="ru-RU" sz="1600" b="1" dirty="0" err="1" smtClean="0"/>
              <a:t>естественно-научной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20072" y="2780928"/>
            <a:ext cx="3923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Имеют опыт проектной деятельности и социальной практики выпускники: школ – </a:t>
            </a:r>
            <a:r>
              <a:rPr lang="ru-RU" sz="1600" b="1" dirty="0" smtClean="0"/>
              <a:t>менее 40%</a:t>
            </a:r>
            <a:r>
              <a:rPr lang="ru-RU" sz="1600" dirty="0" smtClean="0"/>
              <a:t>, колледжей – </a:t>
            </a:r>
            <a:r>
              <a:rPr lang="ru-RU" sz="1600" b="1" dirty="0" smtClean="0"/>
              <a:t>менее 20 %</a:t>
            </a:r>
            <a:r>
              <a:rPr lang="ru-RU" sz="1600" dirty="0" smtClean="0"/>
              <a:t>, вузов – </a:t>
            </a:r>
            <a:r>
              <a:rPr lang="ru-RU" sz="1600" b="1" dirty="0" smtClean="0"/>
              <a:t>менее 50%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220072" y="3933056"/>
            <a:ext cx="3923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Отсутствует инфраструктура поддержки талантов в использовании </a:t>
            </a:r>
            <a:r>
              <a:rPr lang="ru-RU" sz="1600" b="1" dirty="0" smtClean="0"/>
              <a:t>предпринимательства, технологии, социальной активности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220072" y="5157192"/>
            <a:ext cx="3923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Большинство российских вузов играют незначительную роль в </a:t>
            </a:r>
            <a:r>
              <a:rPr lang="ru-RU" sz="1600" b="1" dirty="0" smtClean="0"/>
              <a:t>инновационном развитии регионов и отраслей</a:t>
            </a:r>
            <a:endParaRPr lang="ru-RU" sz="1600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4355976" y="2060848"/>
            <a:ext cx="86409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4355976" y="3284984"/>
            <a:ext cx="86409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4355976" y="4509120"/>
            <a:ext cx="86409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4355976" y="5589240"/>
            <a:ext cx="86409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ПЕДАГОГИЧЕСКИЕ НАДЕЖДЫ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5517232"/>
            <a:ext cx="8892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000099"/>
                </a:solidFill>
                <a:latin typeface="Monotype Corsiva" pitchFamily="66" charset="0"/>
              </a:rPr>
              <a:t>Лапушева</a:t>
            </a:r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 Вероника Сергеевна (учитель истории и обществознания МБОУ «СОШ № 3»), </a:t>
            </a:r>
          </a:p>
          <a:p>
            <a:pPr algn="ctr"/>
            <a:r>
              <a:rPr lang="ru-RU" dirty="0" err="1" smtClean="0">
                <a:solidFill>
                  <a:srgbClr val="000099"/>
                </a:solidFill>
                <a:latin typeface="Monotype Corsiva" pitchFamily="66" charset="0"/>
              </a:rPr>
              <a:t>Засименко</a:t>
            </a:r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 Мария Александровна (учитель начальных классов МБОУ «Гимназия № 5»), </a:t>
            </a:r>
            <a:r>
              <a:rPr lang="ru-RU" dirty="0" err="1" smtClean="0">
                <a:solidFill>
                  <a:srgbClr val="000099"/>
                </a:solidFill>
                <a:latin typeface="Monotype Corsiva" pitchFamily="66" charset="0"/>
              </a:rPr>
              <a:t>Вехвиляйнен</a:t>
            </a:r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 Юлия Алексеевна (учитель математики МБОУ «Лицей №8»)</a:t>
            </a:r>
            <a:endParaRPr lang="ru-RU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pic>
        <p:nvPicPr>
          <p:cNvPr id="13" name="Содержимое 12" descr="Лапушева, Засименко, Вехвиляйнен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403648" y="764704"/>
            <a:ext cx="6336705" cy="469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ПЕДАГОГИЧЕСКИЙ ДЕБЮТ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11" name="Содержимое 10" descr="Вехвиляйнен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908720"/>
            <a:ext cx="4248472" cy="5729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DpIUDM3XgAAsZkt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b="4850"/>
          <a:stretch>
            <a:fillRect/>
          </a:stretch>
        </p:blipFill>
        <p:spPr>
          <a:xfrm>
            <a:off x="7466127" y="0"/>
            <a:ext cx="1677873" cy="14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932040" y="2780928"/>
            <a:ext cx="3744416" cy="1152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err="1" smtClean="0">
                <a:solidFill>
                  <a:srgbClr val="000099"/>
                </a:solidFill>
                <a:latin typeface="Monotype Corsiva" pitchFamily="66" charset="0"/>
              </a:rPr>
              <a:t>Вехвиляйнен</a:t>
            </a:r>
            <a:r>
              <a:rPr lang="ru-RU" sz="2200" dirty="0" smtClean="0">
                <a:solidFill>
                  <a:srgbClr val="000099"/>
                </a:solidFill>
                <a:latin typeface="Monotype Corsiva" pitchFamily="66" charset="0"/>
              </a:rPr>
              <a:t> Юлия Алексеевна,</a:t>
            </a:r>
          </a:p>
          <a:p>
            <a:pPr algn="ctr"/>
            <a:r>
              <a:rPr lang="ru-RU" sz="2200" dirty="0" smtClean="0">
                <a:solidFill>
                  <a:srgbClr val="000099"/>
                </a:solidFill>
                <a:latin typeface="Monotype Corsiva" pitchFamily="66" charset="0"/>
              </a:rPr>
              <a:t>учитель математики</a:t>
            </a:r>
            <a:br>
              <a:rPr lang="ru-RU" sz="2200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sz="2200" dirty="0" smtClean="0">
                <a:solidFill>
                  <a:srgbClr val="000099"/>
                </a:solidFill>
                <a:latin typeface="Monotype Corsiva" pitchFamily="66" charset="0"/>
              </a:rPr>
              <a:t>МБОУ «Лицей №8»</a:t>
            </a:r>
            <a:endParaRPr lang="ru-RU" sz="2200" dirty="0">
              <a:solidFill>
                <a:srgbClr val="000099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0099"/>
                </a:solidFill>
              </a:rPr>
              <a:t>Премия лучшим учителям Ленинградской области за достижения в педагогической деятельности в 2019 году</a:t>
            </a:r>
            <a:endParaRPr lang="ru-RU" sz="2800" b="1" dirty="0">
              <a:solidFill>
                <a:srgbClr val="00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733256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Малютина Елена Анатольевна, учитель начальных классов</a:t>
            </a:r>
          </a:p>
          <a:p>
            <a:pPr algn="ctr"/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МБОУ «СОШ № 6»</a:t>
            </a:r>
            <a:endParaRPr lang="ru-RU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5661248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Шибанова Марина Степановна, учитель русского языка и литературы</a:t>
            </a:r>
            <a:b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МБОУ «Лицей № 8»</a:t>
            </a:r>
            <a:endParaRPr lang="ru-RU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pic>
        <p:nvPicPr>
          <p:cNvPr id="10" name="Содержимое 9" descr="Малютина_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052736"/>
            <a:ext cx="3096344" cy="470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12" descr="Шибанова Марина Степановна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10918" t="8587" r="22977" b="5499"/>
          <a:stretch>
            <a:fillRect/>
          </a:stretch>
        </p:blipFill>
        <p:spPr>
          <a:xfrm>
            <a:off x="5364088" y="1196752"/>
            <a:ext cx="2808312" cy="4460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</a:rPr>
              <a:t>ВСЕРОССИЙСКИЙ КОНКУРС</a:t>
            </a:r>
            <a:br>
              <a:rPr lang="ru-RU" sz="3200" b="1" dirty="0" smtClean="0">
                <a:solidFill>
                  <a:srgbClr val="000099"/>
                </a:solidFill>
              </a:rPr>
            </a:br>
            <a:r>
              <a:rPr lang="ru-RU" sz="3200" b="1" dirty="0" smtClean="0">
                <a:solidFill>
                  <a:srgbClr val="000099"/>
                </a:solidFill>
              </a:rPr>
              <a:t>ИМ. Л.С. ВЫГОТСКОГО</a:t>
            </a:r>
            <a:endParaRPr lang="ru-RU" sz="3200" b="1" dirty="0">
              <a:solidFill>
                <a:srgbClr val="00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3600" y="2780928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Осеева Наталья Андреевна,</a:t>
            </a:r>
            <a:b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старший воспитатель</a:t>
            </a:r>
            <a:b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 МБДОУ «Детский сад № 6»</a:t>
            </a:r>
            <a:endParaRPr lang="ru-RU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pic>
        <p:nvPicPr>
          <p:cNvPr id="7" name="Содержимое 6" descr="Осеева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10268" t="6250" b="4167"/>
          <a:stretch>
            <a:fillRect/>
          </a:stretch>
        </p:blipFill>
        <p:spPr>
          <a:xfrm>
            <a:off x="323528" y="1412776"/>
            <a:ext cx="5688632" cy="4259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детский са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5153690"/>
            <a:ext cx="2411760" cy="170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a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96496" y="-1"/>
            <a:ext cx="1347503" cy="1052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ПРОЕКТ «ШКОЛА РОСАТОМА»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13" name="Содержимое 12" descr="IMG-20190820-WA00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2" y="1052736"/>
            <a:ext cx="4824536" cy="4824536"/>
          </a:xfrm>
        </p:spPr>
      </p:pic>
      <p:sp>
        <p:nvSpPr>
          <p:cNvPr id="7" name="TextBox 6"/>
          <p:cNvSpPr txBox="1"/>
          <p:nvPr/>
        </p:nvSpPr>
        <p:spPr>
          <a:xfrm>
            <a:off x="4860032" y="2132856"/>
            <a:ext cx="4283968" cy="319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50" dirty="0" smtClean="0">
                <a:solidFill>
                  <a:srgbClr val="000099"/>
                </a:solidFill>
                <a:latin typeface="Monotype Corsiva" pitchFamily="66" charset="0"/>
              </a:rPr>
              <a:t>Пряхина Ольга Владимировна,</a:t>
            </a:r>
          </a:p>
          <a:p>
            <a:pPr algn="ctr"/>
            <a:r>
              <a:rPr lang="ru-RU" sz="1550" dirty="0" smtClean="0">
                <a:solidFill>
                  <a:srgbClr val="000099"/>
                </a:solidFill>
                <a:latin typeface="Monotype Corsiva" pitchFamily="66" charset="0"/>
              </a:rPr>
              <a:t>учитель информатики и ИКТ МБОУ «СОШ № 2»</a:t>
            </a:r>
          </a:p>
          <a:p>
            <a:pPr algn="ctr"/>
            <a:endParaRPr lang="ru-RU" sz="1550" dirty="0" smtClean="0">
              <a:solidFill>
                <a:srgbClr val="000099"/>
              </a:solidFill>
              <a:latin typeface="Monotype Corsiva" pitchFamily="66" charset="0"/>
            </a:endParaRPr>
          </a:p>
          <a:p>
            <a:pPr algn="ctr"/>
            <a:r>
              <a:rPr lang="ru-RU" sz="1550" dirty="0" smtClean="0">
                <a:solidFill>
                  <a:srgbClr val="000099"/>
                </a:solidFill>
                <a:latin typeface="Monotype Corsiva" pitchFamily="66" charset="0"/>
              </a:rPr>
              <a:t>Кононенко Мария Дмитриевна, </a:t>
            </a:r>
            <a:br>
              <a:rPr lang="ru-RU" sz="1550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sz="1550" dirty="0" smtClean="0">
                <a:solidFill>
                  <a:srgbClr val="000099"/>
                </a:solidFill>
                <a:latin typeface="Monotype Corsiva" pitchFamily="66" charset="0"/>
              </a:rPr>
              <a:t>учитель русского языка и литературы</a:t>
            </a:r>
          </a:p>
          <a:p>
            <a:pPr algn="ctr"/>
            <a:r>
              <a:rPr lang="ru-RU" sz="1550" dirty="0" smtClean="0">
                <a:solidFill>
                  <a:srgbClr val="000099"/>
                </a:solidFill>
                <a:latin typeface="Monotype Corsiva" pitchFamily="66" charset="0"/>
              </a:rPr>
              <a:t>МБОУ «СОШ № 9 им. В.И. Некрасова»</a:t>
            </a:r>
          </a:p>
          <a:p>
            <a:pPr algn="ctr"/>
            <a:endParaRPr lang="ru-RU" sz="1550" dirty="0" smtClean="0">
              <a:solidFill>
                <a:srgbClr val="000099"/>
              </a:solidFill>
              <a:latin typeface="Monotype Corsiva" pitchFamily="66" charset="0"/>
            </a:endParaRPr>
          </a:p>
          <a:p>
            <a:pPr algn="ctr"/>
            <a:r>
              <a:rPr lang="ru-RU" sz="1550" dirty="0" smtClean="0">
                <a:solidFill>
                  <a:srgbClr val="000099"/>
                </a:solidFill>
                <a:latin typeface="Monotype Corsiva" pitchFamily="66" charset="0"/>
              </a:rPr>
              <a:t>Бушуева Екатерина Аркадьевна,</a:t>
            </a:r>
          </a:p>
          <a:p>
            <a:pPr algn="ctr"/>
            <a:r>
              <a:rPr lang="ru-RU" sz="1550" dirty="0" smtClean="0">
                <a:solidFill>
                  <a:srgbClr val="000099"/>
                </a:solidFill>
                <a:latin typeface="Monotype Corsiva" pitchFamily="66" charset="0"/>
              </a:rPr>
              <a:t>учитель математики МБОУ «Гимназия № 5» </a:t>
            </a:r>
          </a:p>
          <a:p>
            <a:pPr algn="ctr"/>
            <a:endParaRPr lang="ru-RU" sz="1550" dirty="0" smtClean="0">
              <a:solidFill>
                <a:srgbClr val="000099"/>
              </a:solidFill>
              <a:latin typeface="Monotype Corsiva" pitchFamily="66" charset="0"/>
            </a:endParaRPr>
          </a:p>
          <a:p>
            <a:pPr algn="ctr"/>
            <a:r>
              <a:rPr lang="ru-RU" sz="1550" dirty="0" err="1" smtClean="0">
                <a:solidFill>
                  <a:srgbClr val="000099"/>
                </a:solidFill>
                <a:latin typeface="Monotype Corsiva" pitchFamily="66" charset="0"/>
              </a:rPr>
              <a:t>Холопенкова</a:t>
            </a:r>
            <a:r>
              <a:rPr lang="ru-RU" sz="1550" dirty="0" smtClean="0">
                <a:solidFill>
                  <a:srgbClr val="000099"/>
                </a:solidFill>
                <a:latin typeface="Monotype Corsiva" pitchFamily="66" charset="0"/>
              </a:rPr>
              <a:t> Инесса Николаевна,</a:t>
            </a:r>
          </a:p>
          <a:p>
            <a:pPr algn="ctr"/>
            <a:r>
              <a:rPr lang="ru-RU" sz="1550" dirty="0" smtClean="0">
                <a:solidFill>
                  <a:srgbClr val="000099"/>
                </a:solidFill>
                <a:latin typeface="Monotype Corsiva" pitchFamily="66" charset="0"/>
              </a:rPr>
              <a:t>учитель МХК МБОУ «Гимназия № 5»</a:t>
            </a:r>
          </a:p>
          <a:p>
            <a:pPr algn="ctr"/>
            <a:endParaRPr lang="ru-RU" sz="1550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pic>
        <p:nvPicPr>
          <p:cNvPr id="12" name="Содержимое 11" descr="shk_rosatom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l="20668" t="14505" r="14364" b="18559"/>
          <a:stretch>
            <a:fillRect/>
          </a:stretch>
        </p:blipFill>
        <p:spPr>
          <a:xfrm>
            <a:off x="7740352" y="188640"/>
            <a:ext cx="1284601" cy="1323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000099"/>
                </a:solidFill>
              </a:rPr>
              <a:t>Всероссийский конкурс</a:t>
            </a:r>
            <a:br>
              <a:rPr lang="ru-RU" sz="3000" b="1" dirty="0" smtClean="0">
                <a:solidFill>
                  <a:srgbClr val="000099"/>
                </a:solidFill>
              </a:rPr>
            </a:br>
            <a:r>
              <a:rPr lang="ru-RU" sz="3000" b="1" dirty="0" smtClean="0">
                <a:solidFill>
                  <a:srgbClr val="000099"/>
                </a:solidFill>
              </a:rPr>
              <a:t>«Авторские уроки будущего»</a:t>
            </a:r>
            <a:endParaRPr lang="ru-RU" sz="3000" b="1" dirty="0">
              <a:solidFill>
                <a:srgbClr val="00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040" y="2564904"/>
            <a:ext cx="3888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000099"/>
                </a:solidFill>
                <a:latin typeface="Monotype Corsiva" pitchFamily="66" charset="0"/>
              </a:rPr>
              <a:t>Жукова Светлана Викторовна,</a:t>
            </a:r>
            <a:br>
              <a:rPr lang="ru-RU" sz="2200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sz="2200" dirty="0" smtClean="0">
                <a:solidFill>
                  <a:srgbClr val="000099"/>
                </a:solidFill>
                <a:latin typeface="Monotype Corsiva" pitchFamily="66" charset="0"/>
              </a:rPr>
              <a:t>руководитель МБОУДО "ЦРТ"</a:t>
            </a:r>
            <a:endParaRPr lang="ru-RU" sz="2200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pic>
        <p:nvPicPr>
          <p:cNvPr id="7" name="Содержимое 6" descr="Проектория  (1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196752"/>
            <a:ext cx="4427984" cy="5192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roektoria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5013176"/>
            <a:ext cx="3108219" cy="1376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59150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ЗАДАЧИ НАЦИОНАЛЬНОГО ПРОЕКТА «ОБРАЗОВАНИЕ»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51520" y="1628800"/>
            <a:ext cx="4546848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000099"/>
                </a:solidFill>
              </a:rPr>
              <a:t>ФЕДЕРАЛЬНЫЙ ПРОЕКТ «УСПЕХ КАЖДОГО РЕБЕНКА»</a:t>
            </a:r>
          </a:p>
          <a:p>
            <a:pPr>
              <a:buNone/>
            </a:pPr>
            <a:endParaRPr lang="ru-RU" dirty="0" smtClean="0">
              <a:solidFill>
                <a:srgbClr val="000099"/>
              </a:solidFill>
            </a:endParaRPr>
          </a:p>
          <a:p>
            <a:pPr>
              <a:buFont typeface="Calibri" pitchFamily="34" charset="0"/>
              <a:buChar char="⁻"/>
            </a:pPr>
            <a:r>
              <a:rPr lang="ru-RU" sz="2600" b="1" dirty="0" smtClean="0">
                <a:solidFill>
                  <a:srgbClr val="000099"/>
                </a:solidFill>
              </a:rPr>
              <a:t>Внедрить механизмы обучения </a:t>
            </a:r>
            <a:r>
              <a:rPr lang="ru-RU" sz="2600" dirty="0" smtClean="0">
                <a:solidFill>
                  <a:srgbClr val="000099"/>
                </a:solidFill>
              </a:rPr>
              <a:t>детей по индивидуальным учебным планам</a:t>
            </a:r>
          </a:p>
          <a:p>
            <a:pPr>
              <a:buFont typeface="Calibri" pitchFamily="34" charset="0"/>
              <a:buChar char="⁻"/>
            </a:pPr>
            <a:r>
              <a:rPr lang="ru-RU" sz="2600" b="1" dirty="0" smtClean="0">
                <a:solidFill>
                  <a:srgbClr val="000099"/>
                </a:solidFill>
              </a:rPr>
              <a:t>Развивать механизмы ранней профессиональной ориентации </a:t>
            </a:r>
            <a:r>
              <a:rPr lang="ru-RU" sz="2600" dirty="0" smtClean="0">
                <a:solidFill>
                  <a:srgbClr val="000099"/>
                </a:solidFill>
              </a:rPr>
              <a:t>через включение учащихся в проекты «</a:t>
            </a:r>
            <a:r>
              <a:rPr lang="ru-RU" sz="2600" dirty="0" err="1" smtClean="0">
                <a:solidFill>
                  <a:srgbClr val="000099"/>
                </a:solidFill>
              </a:rPr>
              <a:t>Проектория</a:t>
            </a:r>
            <a:r>
              <a:rPr lang="ru-RU" sz="2600" dirty="0" smtClean="0">
                <a:solidFill>
                  <a:srgbClr val="000099"/>
                </a:solidFill>
              </a:rPr>
              <a:t>», «Билет в будущее»</a:t>
            </a:r>
          </a:p>
          <a:p>
            <a:pPr>
              <a:buFont typeface="Calibri" pitchFamily="34" charset="0"/>
              <a:buChar char="⁻"/>
            </a:pPr>
            <a:r>
              <a:rPr lang="ru-RU" sz="2600" b="1" dirty="0" smtClean="0">
                <a:solidFill>
                  <a:srgbClr val="000099"/>
                </a:solidFill>
              </a:rPr>
              <a:t>Создать </a:t>
            </a:r>
            <a:r>
              <a:rPr lang="ru-RU" sz="2600" dirty="0" smtClean="0">
                <a:solidFill>
                  <a:srgbClr val="000099"/>
                </a:solidFill>
              </a:rPr>
              <a:t>в каждом субъекте РФ </a:t>
            </a:r>
            <a:r>
              <a:rPr lang="ru-RU" sz="2600" b="1" dirty="0" smtClean="0">
                <a:solidFill>
                  <a:srgbClr val="000099"/>
                </a:solidFill>
              </a:rPr>
              <a:t>центры</a:t>
            </a:r>
            <a:r>
              <a:rPr lang="ru-RU" sz="2600" dirty="0" smtClean="0">
                <a:solidFill>
                  <a:srgbClr val="000099"/>
                </a:solidFill>
              </a:rPr>
              <a:t> выявления, поддержки и развития способностей и талантов у детей и молодежи</a:t>
            </a:r>
          </a:p>
          <a:p>
            <a:pPr>
              <a:buFont typeface="Calibri" pitchFamily="34" charset="0"/>
              <a:buChar char="⁻"/>
            </a:pPr>
            <a:r>
              <a:rPr lang="ru-RU" sz="2600" b="1" dirty="0" smtClean="0">
                <a:solidFill>
                  <a:srgbClr val="000099"/>
                </a:solidFill>
              </a:rPr>
              <a:t>Модернизировать</a:t>
            </a:r>
            <a:r>
              <a:rPr lang="ru-RU" sz="2600" dirty="0" smtClean="0">
                <a:solidFill>
                  <a:srgbClr val="000099"/>
                </a:solidFill>
              </a:rPr>
              <a:t> инфраструктуру дополнительного образования</a:t>
            </a:r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8" name="Содержимое 7" descr="-diH9V9xrZM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23936" r="12803"/>
          <a:stretch>
            <a:fillRect/>
          </a:stretch>
        </p:blipFill>
        <p:spPr>
          <a:xfrm>
            <a:off x="4644007" y="1484784"/>
            <a:ext cx="4235547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6e98dc493d168e_977.49262a69a1_g-middle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620688"/>
            <a:ext cx="8715453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500" b="1" dirty="0" err="1" smtClean="0">
                <a:solidFill>
                  <a:srgbClr val="000099"/>
                </a:solidFill>
              </a:rPr>
              <a:t>Кванториум</a:t>
            </a:r>
            <a:endParaRPr lang="ru-RU" sz="3500" b="1" dirty="0">
              <a:solidFill>
                <a:srgbClr val="000099"/>
              </a:solidFill>
            </a:endParaRPr>
          </a:p>
        </p:txBody>
      </p:sp>
      <p:pic>
        <p:nvPicPr>
          <p:cNvPr id="5" name="Содержимое 4" descr="kvantorium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1052736"/>
            <a:ext cx="7344816" cy="4627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95536" y="6093296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</a:rPr>
              <a:t>до 2024 года планируется открытие в Сосновоборском городском округе</a:t>
            </a:r>
            <a:endParaRPr lang="ru-RU" sz="2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764704"/>
          </a:xfrm>
        </p:spPr>
        <p:txBody>
          <a:bodyPr/>
          <a:lstStyle/>
          <a:p>
            <a:r>
              <a:rPr lang="ru-RU" b="1" dirty="0" err="1" smtClean="0">
                <a:solidFill>
                  <a:srgbClr val="000099"/>
                </a:solidFill>
              </a:rPr>
              <a:t>ПроеКТОриЯ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5" name="Содержимое 4" descr="ддабаева полина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17830" b="7284"/>
          <a:stretch>
            <a:fillRect/>
          </a:stretch>
        </p:blipFill>
        <p:spPr>
          <a:xfrm>
            <a:off x="107504" y="692696"/>
            <a:ext cx="4327071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жукова анастасия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1" y="692696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Белозерцев Вла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3555014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23528" y="407707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000099"/>
                </a:solidFill>
                <a:latin typeface="Monotype Corsiva" pitchFamily="66" charset="0"/>
                <a:cs typeface="Times New Roman" pitchFamily="18" charset="0"/>
              </a:rPr>
              <a:t>Дадабаева</a:t>
            </a:r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  <a:cs typeface="Times New Roman" pitchFamily="18" charset="0"/>
              </a:rPr>
              <a:t> Полина</a:t>
            </a:r>
            <a:endParaRPr lang="ru-RU" dirty="0">
              <a:solidFill>
                <a:srgbClr val="000099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0232" y="414908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  <a:cs typeface="Times New Roman" pitchFamily="18" charset="0"/>
              </a:rPr>
              <a:t>Жукова Анастасия</a:t>
            </a:r>
            <a:endParaRPr lang="ru-RU" dirty="0">
              <a:solidFill>
                <a:srgbClr val="000099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8224" y="648866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  <a:cs typeface="Times New Roman" pitchFamily="18" charset="0"/>
              </a:rPr>
              <a:t>Белозерцев Владислав</a:t>
            </a:r>
            <a:endParaRPr lang="ru-RU" dirty="0">
              <a:solidFill>
                <a:srgbClr val="000099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РЕЗУЛЬТАТЫ ЕГЭ ПО РУССКОМУ ЯЗЫКУ</a:t>
            </a:r>
            <a:endParaRPr lang="ru-RU" sz="3600" dirty="0"/>
          </a:p>
        </p:txBody>
      </p:sp>
      <p:pic>
        <p:nvPicPr>
          <p:cNvPr id="9" name="Содержимое 8" descr="DSC_016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836712"/>
            <a:ext cx="914400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467544" y="3789040"/>
          <a:ext cx="8064500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1599"/>
                <a:gridCol w="1584176"/>
                <a:gridCol w="1584176"/>
                <a:gridCol w="158454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Русский язык (ЕГЭ)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Доля участников, получивших от 81 до 100 баллов, %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32,31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30,57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37,80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Доля участников, набравших количество баллов ниже минимального (24 балла), %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0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0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0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99"/>
                </a:solidFill>
              </a:rPr>
              <a:t>Областной конкурс проектных инициатив «Наставник 47»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5" name="Содержимое 4" descr="наставник ялов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340768"/>
            <a:ext cx="4644008" cy="3424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23529" y="5013176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Жукова Анастасия в составе</a:t>
            </a:r>
            <a:b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команды вице-губернатора </a:t>
            </a:r>
            <a:b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Ленинградской области Дмитрия </a:t>
            </a:r>
            <a:r>
              <a:rPr lang="ru-RU" dirty="0" err="1" smtClean="0">
                <a:solidFill>
                  <a:srgbClr val="000099"/>
                </a:solidFill>
                <a:latin typeface="Monotype Corsiva" pitchFamily="66" charset="0"/>
              </a:rPr>
              <a:t>Ялова</a:t>
            </a:r>
            <a:endParaRPr lang="ru-RU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J:\Педсовет\ФОТО_Пед.совет19\СШ 5_наставничество сТарасовым\00000164.jpg"/>
          <p:cNvPicPr>
            <a:picLocks noChangeAspect="1" noChangeArrowheads="1"/>
          </p:cNvPicPr>
          <p:nvPr/>
        </p:nvPicPr>
        <p:blipFill>
          <a:blip r:embed="rId4" cstate="print"/>
          <a:srcRect t="13333" r="2222"/>
          <a:stretch>
            <a:fillRect/>
          </a:stretch>
        </p:blipFill>
        <p:spPr bwMode="auto">
          <a:xfrm>
            <a:off x="5148064" y="1340768"/>
            <a:ext cx="3168352" cy="4212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788024" y="5589240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000099"/>
                </a:solidFill>
                <a:latin typeface="Monotype Corsiva" pitchFamily="66" charset="0"/>
              </a:rPr>
              <a:t>Пивнева</a:t>
            </a:r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 Марина в составе команды председателя комитета общего и профессионального образования Ленинградской области Тарасова С.В.  </a:t>
            </a:r>
            <a:endParaRPr lang="ru-RU" dirty="0">
              <a:solidFill>
                <a:srgbClr val="000099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профест 201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3429000"/>
            <a:ext cx="4248472" cy="318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юниорпрофи регион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0" y="1340768"/>
            <a:ext cx="4398640" cy="3206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G:\Педсовет\ФОТО_Пед.совет19\ЦРТ\WorldSkill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0"/>
            <a:ext cx="345258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юнио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4005064"/>
            <a:ext cx="2952328" cy="1559016"/>
          </a:xfrm>
          <a:prstGeom prst="rect">
            <a:avLst/>
          </a:prstGeom>
        </p:spPr>
      </p:pic>
      <p:pic>
        <p:nvPicPr>
          <p:cNvPr id="12" name="Рисунок 11" descr="profest.jpg"/>
          <p:cNvPicPr>
            <a:picLocks noChangeAspect="1"/>
          </p:cNvPicPr>
          <p:nvPr/>
        </p:nvPicPr>
        <p:blipFill>
          <a:blip r:embed="rId7" cstate="print"/>
          <a:srcRect l="24161" t="5622" r="25083" b="22590"/>
          <a:stretch>
            <a:fillRect/>
          </a:stretch>
        </p:blipFill>
        <p:spPr>
          <a:xfrm>
            <a:off x="0" y="2204864"/>
            <a:ext cx="115212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Всероссийская олимпиада школьников</a:t>
            </a:r>
            <a:endParaRPr lang="ru-RU" sz="3600" b="1" dirty="0">
              <a:solidFill>
                <a:srgbClr val="000099"/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323528" y="953344"/>
          <a:ext cx="3888432" cy="2664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4499992" y="1745432"/>
          <a:ext cx="396044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323528" y="3689648"/>
          <a:ext cx="396044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4932040" y="4409728"/>
          <a:ext cx="396044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915816" y="548680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0099"/>
                </a:solidFill>
                <a:latin typeface="Monotype Corsiva" pitchFamily="66" charset="0"/>
              </a:rPr>
              <a:t>Количество участников</a:t>
            </a:r>
            <a:endParaRPr lang="ru-RU" sz="2400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pic>
        <p:nvPicPr>
          <p:cNvPr id="13" name="Рисунок 12" descr="olimpiada.jpg"/>
          <p:cNvPicPr>
            <a:picLocks noChangeAspect="1"/>
          </p:cNvPicPr>
          <p:nvPr/>
        </p:nvPicPr>
        <p:blipFill>
          <a:blip r:embed="rId7" cstate="print"/>
          <a:srcRect l="13485" r="13287"/>
          <a:stretch>
            <a:fillRect/>
          </a:stretch>
        </p:blipFill>
        <p:spPr>
          <a:xfrm>
            <a:off x="7524328" y="620688"/>
            <a:ext cx="1344827" cy="1187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1475656" y="1844824"/>
          <a:ext cx="648072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Рисунок 10" descr="d0dc5bd3cd4f98d454b8885774bd6bc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0"/>
            <a:ext cx="8892480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0dc5bd3cd4f98d454b8885774bd6bc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0"/>
            <a:ext cx="8892480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ДидерыОД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827584" y="1700808"/>
            <a:ext cx="7128792" cy="4759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0dc5bd3cd4f98d454b8885774bd6bc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0"/>
            <a:ext cx="8892480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J:\Педсовет\ФОТО_Пед.совет19\Mekrjukov19_1.jpg"/>
          <p:cNvPicPr>
            <a:picLocks noChangeAspect="1" noChangeArrowheads="1"/>
          </p:cNvPicPr>
          <p:nvPr/>
        </p:nvPicPr>
        <p:blipFill>
          <a:blip r:embed="rId4" cstate="print"/>
          <a:srcRect t="6794" r="18467" b="8275"/>
          <a:stretch>
            <a:fillRect/>
          </a:stretch>
        </p:blipFill>
        <p:spPr bwMode="auto">
          <a:xfrm>
            <a:off x="4860032" y="1484784"/>
            <a:ext cx="3384376" cy="4700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Содержимое 1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556792"/>
            <a:ext cx="3024337" cy="4549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51520" y="5934670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  <a:cs typeface="Times New Roman" panose="02020603050405020304" pitchFamily="18" charset="0"/>
              </a:rPr>
              <a:t>Закуте Егор,</a:t>
            </a:r>
            <a:br>
              <a:rPr lang="ru-RU" dirty="0" smtClean="0">
                <a:solidFill>
                  <a:srgbClr val="000099"/>
                </a:solidFill>
                <a:latin typeface="Monotype Corsiva" pitchFamily="66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  <a:cs typeface="Times New Roman" panose="02020603050405020304" pitchFamily="18" charset="0"/>
              </a:rPr>
              <a:t>призёр заключительного этапа по физике</a:t>
            </a:r>
            <a:endParaRPr lang="ru-RU" dirty="0">
              <a:solidFill>
                <a:srgbClr val="000099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6093296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ru-RU" dirty="0" err="1" smtClean="0">
                <a:solidFill>
                  <a:srgbClr val="000099"/>
                </a:solidFill>
                <a:latin typeface="Monotype Corsiva" pitchFamily="66" charset="0"/>
                <a:cs typeface="Times New Roman" panose="02020603050405020304" pitchFamily="18" charset="0"/>
              </a:rPr>
              <a:t>Мекрюков</a:t>
            </a:r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  <a:cs typeface="Times New Roman" panose="02020603050405020304" pitchFamily="18" charset="0"/>
              </a:rPr>
              <a:t> Валентин, победитель заключительного этапа по русскому языку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7IP_ee3guFs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r="17726"/>
          <a:stretch>
            <a:fillRect/>
          </a:stretch>
        </p:blipFill>
        <p:spPr>
          <a:xfrm>
            <a:off x="107504" y="116632"/>
            <a:ext cx="4032448" cy="2756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G:\Педсовет\Фото для презентации\Фото\ДДТ\Награждение конкурса АртАтомСити, младшая групп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645024"/>
            <a:ext cx="4248472" cy="283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115616" y="56612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Атомный </a:t>
            </a:r>
            <a:r>
              <a:rPr lang="ru-RU" dirty="0" err="1" smtClean="0">
                <a:solidFill>
                  <a:srgbClr val="000099"/>
                </a:solidFill>
                <a:latin typeface="Monotype Corsiva" pitchFamily="66" charset="0"/>
              </a:rPr>
              <a:t>Пегасик</a:t>
            </a:r>
            <a:endParaRPr lang="ru-RU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27089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Романтики Арктики</a:t>
            </a:r>
            <a:endParaRPr lang="ru-RU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4168" y="648866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000099"/>
                </a:solidFill>
                <a:latin typeface="Monotype Corsiva" pitchFamily="66" charset="0"/>
              </a:rPr>
              <a:t>АРТатом</a:t>
            </a:r>
            <a:r>
              <a:rPr lang="en-US" dirty="0" smtClean="0">
                <a:solidFill>
                  <a:srgbClr val="000099"/>
                </a:solidFill>
                <a:latin typeface="Monotype Corsiva" pitchFamily="66" charset="0"/>
              </a:rPr>
              <a:t>CITY</a:t>
            </a:r>
            <a:endParaRPr lang="ru-RU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3968" y="2492896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Абсолютный победитель в VI </a:t>
            </a:r>
            <a:r>
              <a:rPr lang="ru-RU" dirty="0" err="1" smtClean="0">
                <a:solidFill>
                  <a:srgbClr val="000099"/>
                </a:solidFill>
                <a:latin typeface="Monotype Corsiva" pitchFamily="66" charset="0"/>
              </a:rPr>
              <a:t>Метапредметной</a:t>
            </a:r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 олимпиаде проекта «Школа </a:t>
            </a:r>
            <a:r>
              <a:rPr lang="ru-RU" dirty="0" err="1" smtClean="0">
                <a:solidFill>
                  <a:srgbClr val="000099"/>
                </a:solidFill>
                <a:latin typeface="Monotype Corsiva" pitchFamily="66" charset="0"/>
              </a:rPr>
              <a:t>Росатома</a:t>
            </a:r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» в номинации «Коммуникативная грамотность»</a:t>
            </a:r>
            <a:b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Шильников Антон</a:t>
            </a:r>
            <a:endParaRPr lang="ru-RU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pic>
        <p:nvPicPr>
          <p:cNvPr id="12" name="Содержимое 11" descr="shk_rosatom.jpg"/>
          <p:cNvPicPr>
            <a:picLocks noChangeAspect="1"/>
          </p:cNvPicPr>
          <p:nvPr/>
        </p:nvPicPr>
        <p:blipFill>
          <a:blip r:embed="rId5" cstate="print"/>
          <a:srcRect l="20668" t="14505" r="14364" b="18559"/>
          <a:stretch>
            <a:fillRect/>
          </a:stretch>
        </p:blipFill>
        <p:spPr>
          <a:xfrm>
            <a:off x="7859399" y="0"/>
            <a:ext cx="1284601" cy="1323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G:\Педсовет\ФОТО_Пед.совет19\Pisat_Kiselev_19_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140968"/>
            <a:ext cx="3923928" cy="2502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J:\Педсовет\Фото для презентации\Шильников\jtcw65wK03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0"/>
            <a:ext cx="355239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ШКОЛЬНЫЙ СПОРТ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5" name="Содержимое 4" descr="Det_sport18_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12606"/>
          <a:stretch>
            <a:fillRect/>
          </a:stretch>
        </p:blipFill>
        <p:spPr>
          <a:xfrm>
            <a:off x="179512" y="620688"/>
            <a:ext cx="518457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G:\Педсовет\Фото для презентации\Фото\фото для педсовета\IMG-d36714bddebd678dded6bc1ba9e594e6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3" y="3861048"/>
            <a:ext cx="4360485" cy="2452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J:\Педсовет\Фото для презентации\Фото\9\Призеры областных соревнований по футболу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5488" y="3573016"/>
            <a:ext cx="4608512" cy="3071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школьный спорт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764704"/>
            <a:ext cx="2910803" cy="206084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Олимпийские дни баскетбола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5" name="Содержимое 4" descr="uIhP0Qc6mUU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692696"/>
            <a:ext cx="4608512" cy="3078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5jwpCxKUho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355976" y="3645024"/>
            <a:ext cx="4398640" cy="2931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G:\Педсовет\Фото для презентации\Олимпийские дни\4sGg3K2wedA.jpg"/>
          <p:cNvPicPr>
            <a:picLocks noChangeAspect="1" noChangeArrowheads="1"/>
          </p:cNvPicPr>
          <p:nvPr/>
        </p:nvPicPr>
        <p:blipFill>
          <a:blip r:embed="rId5" cstate="print"/>
          <a:srcRect l="22909"/>
          <a:stretch>
            <a:fillRect/>
          </a:stretch>
        </p:blipFill>
        <p:spPr bwMode="auto">
          <a:xfrm>
            <a:off x="611560" y="3789040"/>
            <a:ext cx="3384376" cy="283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G:\Педсовет\Фото для презентации\Олимпийские дни\fEXXI21E0AA.jpg"/>
          <p:cNvPicPr>
            <a:picLocks noChangeAspect="1" noChangeArrowheads="1"/>
          </p:cNvPicPr>
          <p:nvPr/>
        </p:nvPicPr>
        <p:blipFill>
          <a:blip r:embed="rId6" cstate="print"/>
          <a:srcRect l="12032" r="20193"/>
          <a:stretch>
            <a:fillRect/>
          </a:stretch>
        </p:blipFill>
        <p:spPr bwMode="auto">
          <a:xfrm>
            <a:off x="5436095" y="764704"/>
            <a:ext cx="2882771" cy="2834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СПОРТ В ДОШКОЛЬНЫХ ОБРАЗОВАТЕЛЬНЫХ ОРГАНИЗАЦИЯХ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6" name="Содержимое 5" descr="Futbol_5_pljus_final19_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18721"/>
          <a:stretch>
            <a:fillRect/>
          </a:stretch>
        </p:blipFill>
        <p:spPr>
          <a:xfrm>
            <a:off x="0" y="908720"/>
            <a:ext cx="4916971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medvez17_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t="9823" b="4635"/>
          <a:stretch>
            <a:fillRect/>
          </a:stretch>
        </p:blipFill>
        <p:spPr>
          <a:xfrm>
            <a:off x="395536" y="3501008"/>
            <a:ext cx="4417219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Ирина\Desktop\Детский спорт\P90519-174315.jpg"/>
          <p:cNvPicPr>
            <a:picLocks noChangeAspect="1" noChangeArrowheads="1"/>
          </p:cNvPicPr>
          <p:nvPr/>
        </p:nvPicPr>
        <p:blipFill>
          <a:blip r:embed="rId5" cstate="print"/>
          <a:srcRect t="12281" r="2632"/>
          <a:stretch>
            <a:fillRect/>
          </a:stretch>
        </p:blipFill>
        <p:spPr bwMode="auto">
          <a:xfrm>
            <a:off x="4967536" y="2420888"/>
            <a:ext cx="4176464" cy="2821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s12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53262"/>
            <a:ext cx="971600" cy="1404737"/>
          </a:xfrm>
          <a:prstGeom prst="rect">
            <a:avLst/>
          </a:prstGeom>
        </p:spPr>
      </p:pic>
      <p:pic>
        <p:nvPicPr>
          <p:cNvPr id="12" name="Рисунок 11" descr="Спорт_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96336" y="404664"/>
            <a:ext cx="132224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ag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98668" y="5151951"/>
            <a:ext cx="1005780" cy="146676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РЕЗУЛЬТАТЫ ЕГЭ ПО МАТЕМАТИКЕ</a:t>
            </a:r>
            <a:endParaRPr lang="ru-RU" sz="3600" dirty="0"/>
          </a:p>
        </p:txBody>
      </p:sp>
      <p:pic>
        <p:nvPicPr>
          <p:cNvPr id="7" name="Содержимое 6" descr="DSC_017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908720"/>
            <a:ext cx="849694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467544" y="4005064"/>
          <a:ext cx="80645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1599"/>
                <a:gridCol w="1584176"/>
                <a:gridCol w="1584176"/>
                <a:gridCol w="158454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Математика профильный уровень (ЕГЭ)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Доля участников, набравших количество баллов ниже минимального, %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8,14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0,58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0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Доля участников, получивших от 81 до 100 баллов, %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2,33</a:t>
                      </a:r>
                    </a:p>
                    <a:p>
                      <a:pPr algn="ctr"/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2,32</a:t>
                      </a:r>
                    </a:p>
                    <a:p>
                      <a:pPr algn="ctr"/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10,87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84168" y="112474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</a:rPr>
              <a:t>ПРОФИЛЬНЫЙ УРОВЕНЬ</a:t>
            </a:r>
            <a:endParaRPr lang="ru-RU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59150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ЗАДАЧИ НАЦИОНАЛЬНОГО ПРОЕКТА «ОБРАЗОВАНИЕ»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79512" y="1556792"/>
            <a:ext cx="4546848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000099"/>
                </a:solidFill>
              </a:rPr>
              <a:t>ФЕДЕРАЛЬНЫЙ ПРОЕКТ «ЦИФРОВАЯ ОБРАЗОВАТЕЛЬНАЯ СРЕДА»</a:t>
            </a:r>
          </a:p>
          <a:p>
            <a:pPr>
              <a:buNone/>
            </a:pPr>
            <a:endParaRPr lang="ru-RU" dirty="0" smtClean="0">
              <a:solidFill>
                <a:srgbClr val="000099"/>
              </a:solidFill>
            </a:endParaRPr>
          </a:p>
          <a:p>
            <a:pPr>
              <a:buFont typeface="Calibri" pitchFamily="34" charset="0"/>
              <a:buChar char="⁻"/>
            </a:pPr>
            <a:r>
              <a:rPr lang="ru-RU" sz="2600" b="1" dirty="0" smtClean="0">
                <a:solidFill>
                  <a:srgbClr val="000099"/>
                </a:solidFill>
              </a:rPr>
              <a:t>Создать Центр </a:t>
            </a:r>
            <a:r>
              <a:rPr lang="ru-RU" sz="2600" dirty="0" smtClean="0">
                <a:solidFill>
                  <a:srgbClr val="000099"/>
                </a:solidFill>
              </a:rPr>
              <a:t>цифровой трансформации образования</a:t>
            </a:r>
          </a:p>
          <a:p>
            <a:pPr>
              <a:buFont typeface="Calibri" pitchFamily="34" charset="0"/>
              <a:buChar char="⁻"/>
            </a:pPr>
            <a:r>
              <a:rPr lang="ru-RU" sz="2600" b="1" dirty="0" smtClean="0">
                <a:solidFill>
                  <a:srgbClr val="000099"/>
                </a:solidFill>
              </a:rPr>
              <a:t>Обеспечить оптимизацию </a:t>
            </a:r>
            <a:r>
              <a:rPr lang="ru-RU" sz="2600" dirty="0" smtClean="0">
                <a:solidFill>
                  <a:srgbClr val="000099"/>
                </a:solidFill>
              </a:rPr>
              <a:t>деятельности образовательных организаций</a:t>
            </a:r>
          </a:p>
          <a:p>
            <a:pPr>
              <a:buFont typeface="Calibri" pitchFamily="34" charset="0"/>
              <a:buChar char="⁻"/>
            </a:pPr>
            <a:r>
              <a:rPr lang="ru-RU" sz="2600" b="1" dirty="0" smtClean="0">
                <a:solidFill>
                  <a:srgbClr val="000099"/>
                </a:solidFill>
              </a:rPr>
              <a:t>Обновить </a:t>
            </a:r>
            <a:r>
              <a:rPr lang="ru-RU" sz="2600" dirty="0" smtClean="0">
                <a:solidFill>
                  <a:srgbClr val="000099"/>
                </a:solidFill>
              </a:rPr>
              <a:t>информационное</a:t>
            </a:r>
            <a:r>
              <a:rPr lang="ru-RU" sz="2600" b="1" dirty="0" smtClean="0">
                <a:solidFill>
                  <a:srgbClr val="000099"/>
                </a:solidFill>
              </a:rPr>
              <a:t> наполнение </a:t>
            </a:r>
            <a:r>
              <a:rPr lang="ru-RU" sz="2600" dirty="0" smtClean="0">
                <a:solidFill>
                  <a:srgbClr val="000099"/>
                </a:solidFill>
              </a:rPr>
              <a:t>и</a:t>
            </a:r>
            <a:r>
              <a:rPr lang="ru-RU" sz="2600" b="1" dirty="0" smtClean="0">
                <a:solidFill>
                  <a:srgbClr val="000099"/>
                </a:solidFill>
              </a:rPr>
              <a:t> функциональные возможности </a:t>
            </a:r>
            <a:r>
              <a:rPr lang="ru-RU" sz="2600" dirty="0" smtClean="0">
                <a:solidFill>
                  <a:srgbClr val="000099"/>
                </a:solidFill>
              </a:rPr>
              <a:t>официальных школьных сайтов</a:t>
            </a:r>
          </a:p>
          <a:p>
            <a:pPr>
              <a:buFont typeface="Calibri" pitchFamily="34" charset="0"/>
              <a:buChar char="⁻"/>
            </a:pPr>
            <a:r>
              <a:rPr lang="ru-RU" sz="2600" b="1" dirty="0" smtClean="0">
                <a:solidFill>
                  <a:srgbClr val="000099"/>
                </a:solidFill>
              </a:rPr>
              <a:t>Внедрить целевую модель цифровой образовательной среды </a:t>
            </a:r>
            <a:r>
              <a:rPr lang="ru-RU" sz="2600" dirty="0" smtClean="0">
                <a:solidFill>
                  <a:srgbClr val="000099"/>
                </a:solidFill>
              </a:rPr>
              <a:t>с профилем «цифровых компетенций» для административно-управленческого персонала</a:t>
            </a:r>
          </a:p>
          <a:p>
            <a:pPr>
              <a:buFont typeface="Calibri" pitchFamily="34" charset="0"/>
              <a:buChar char="⁻"/>
            </a:pPr>
            <a:r>
              <a:rPr lang="ru-RU" sz="2600" b="1" dirty="0" smtClean="0">
                <a:solidFill>
                  <a:srgbClr val="000099"/>
                </a:solidFill>
              </a:rPr>
              <a:t>Обеспечить </a:t>
            </a:r>
            <a:r>
              <a:rPr lang="ru-RU" sz="2600" dirty="0" smtClean="0">
                <a:solidFill>
                  <a:srgbClr val="000099"/>
                </a:solidFill>
              </a:rPr>
              <a:t>стабильный и быстрый Интернет с гарантированным трафиком</a:t>
            </a:r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6" name="Содержимое 5" descr="ЦИФР ТЕХНОЛОГИИ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32246"/>
          <a:stretch>
            <a:fillRect/>
          </a:stretch>
        </p:blipFill>
        <p:spPr>
          <a:xfrm>
            <a:off x="4716016" y="1628800"/>
            <a:ext cx="4265802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2089936" cy="178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Users\UOINFO\Desktop\ФОТО к нац.проектам\Цифровая образ.среда\1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980728"/>
            <a:ext cx="2747672" cy="79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Users\UOINFO\Desktop\ФОТО к нац.проектам\Цифровая образ.среда\aab8296a644b7d376991202a784acdfc.png"/>
          <p:cNvPicPr>
            <a:picLocks noChangeAspect="1" noChangeArrowheads="1"/>
          </p:cNvPicPr>
          <p:nvPr/>
        </p:nvPicPr>
        <p:blipFill>
          <a:blip r:embed="rId5" cstate="print">
            <a:lum contrast="-30000"/>
          </a:blip>
          <a:srcRect/>
          <a:stretch>
            <a:fillRect/>
          </a:stretch>
        </p:blipFill>
        <p:spPr bwMode="auto">
          <a:xfrm>
            <a:off x="6123581" y="908720"/>
            <a:ext cx="2416731" cy="1152128"/>
          </a:xfrm>
          <a:prstGeom prst="rect">
            <a:avLst/>
          </a:prstGeom>
          <a:noFill/>
        </p:spPr>
      </p:pic>
      <p:pic>
        <p:nvPicPr>
          <p:cNvPr id="11" name="Picture 2" descr="https://vogazeta.ru/uploads/full_size_1506606016-0462b057a00c0fccb7caa16e2aae9f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5" y="1844824"/>
            <a:ext cx="2960329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C:\Users\UOINFO\Desktop\ФОТО к нац.проектам\Цифровая образ.среда\cube-logo.png"/>
          <p:cNvPicPr>
            <a:picLocks noChangeAspect="1" noChangeArrowheads="1"/>
          </p:cNvPicPr>
          <p:nvPr/>
        </p:nvPicPr>
        <p:blipFill>
          <a:blip r:embed="rId7" cstate="print">
            <a:lum bright="-10000"/>
          </a:blip>
          <a:srcRect/>
          <a:stretch>
            <a:fillRect/>
          </a:stretch>
        </p:blipFill>
        <p:spPr bwMode="auto">
          <a:xfrm>
            <a:off x="6300192" y="2152231"/>
            <a:ext cx="2520279" cy="2212873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3429000"/>
            <a:ext cx="3024336" cy="1920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C:\Users\UOINFO\Desktop\ФОТО к нац.проектам\Цифровая образ.среда\DSCF977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6" y="4437112"/>
            <a:ext cx="360328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6" descr="C:\Users\UOINFO\Desktop\ФОТО к нац.проектам\Цифровая образ.среда\notedo.png"/>
          <p:cNvPicPr>
            <a:picLocks noChangeAspect="1" noChangeArrowheads="1"/>
          </p:cNvPicPr>
          <p:nvPr/>
        </p:nvPicPr>
        <p:blipFill>
          <a:blip r:embed="rId10" cstate="print">
            <a:lum bright="-10000"/>
          </a:blip>
          <a:srcRect/>
          <a:stretch>
            <a:fillRect/>
          </a:stretch>
        </p:blipFill>
        <p:spPr bwMode="auto">
          <a:xfrm>
            <a:off x="6921358" y="4881448"/>
            <a:ext cx="2187146" cy="149988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67544" y="116632"/>
            <a:ext cx="79254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ЦИФРОВАЯ ОБРАЗОВАТЕЛЬНАЯ СРЕДА</a:t>
            </a:r>
            <a:endParaRPr lang="ru-RU" sz="36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ИНФОРМАЦИОННО-БИБЛИОТЕЧНЫЕ ЦЕНТРЫ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8" name="Содержимое 7" descr="Библиотек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3284984"/>
            <a:ext cx="4499992" cy="337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IMG_7910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79512" y="1412776"/>
            <a:ext cx="4392488" cy="292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043608" y="4293096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0099"/>
                </a:solidFill>
                <a:latin typeface="Monotype Corsiva" pitchFamily="66" charset="0"/>
              </a:rPr>
              <a:t>МБОУ «СОШ №6»</a:t>
            </a:r>
            <a:endParaRPr lang="ru-RU" sz="2400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4088" y="2636912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99"/>
                </a:solidFill>
                <a:latin typeface="Monotype Corsiva" pitchFamily="66" charset="0"/>
              </a:rPr>
              <a:t>МБОУ «СОШ №9 им. В.И. Некрасова»</a:t>
            </a:r>
            <a:endParaRPr lang="ru-RU" sz="2400" dirty="0">
              <a:solidFill>
                <a:srgbClr val="000099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116632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altLang="ru-RU" sz="3200" b="1" dirty="0" smtClean="0">
                <a:solidFill>
                  <a:srgbClr val="000099"/>
                </a:solidFill>
              </a:rPr>
              <a:t>ЭЛЕКТРОННЫЕ ДНЕВНИКИ И ЭЛЕКТРОННЫЕ ЖУРНАЛЫ УСПЕВАЕМОСТИ В 2018</a:t>
            </a:r>
            <a:r>
              <a:rPr lang="en-US" altLang="ru-RU" sz="3200" b="1" dirty="0" smtClean="0">
                <a:solidFill>
                  <a:srgbClr val="000099"/>
                </a:solidFill>
              </a:rPr>
              <a:t>/</a:t>
            </a:r>
            <a:r>
              <a:rPr lang="ru-RU" altLang="ru-RU" sz="3200" b="1" dirty="0" smtClean="0">
                <a:solidFill>
                  <a:srgbClr val="000099"/>
                </a:solidFill>
              </a:rPr>
              <a:t>2019 УЧ.Г.</a:t>
            </a:r>
            <a:endParaRPr lang="ru-RU" sz="3200" b="1" dirty="0" smtClean="0">
              <a:solidFill>
                <a:srgbClr val="000099"/>
              </a:solidFill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9036496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64904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0099"/>
                </a:solidFill>
              </a:rPr>
              <a:t>«О НАЦИОНАЛЬНЫХ ЦЕЛЯХ И СТРАТЕГИЧЕСКИХ ЗАДАЧАХ развития Российской Федерации на период до 2024 года»</a:t>
            </a:r>
            <a:endParaRPr lang="ru-RU" sz="2800" dirty="0">
              <a:solidFill>
                <a:srgbClr val="000099"/>
              </a:solidFill>
            </a:endParaRPr>
          </a:p>
        </p:txBody>
      </p:sp>
      <p:pic>
        <p:nvPicPr>
          <p:cNvPr id="5" name="Содержимое 4" descr="путин и дети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370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0" y="3717032"/>
            <a:ext cx="9144000" cy="2697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600" dirty="0" smtClean="0"/>
              <a:t>“ </a:t>
            </a:r>
            <a:r>
              <a:rPr lang="ru-RU" sz="2600" dirty="0" smtClean="0"/>
              <a:t>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</a:t>
            </a:r>
            <a:endParaRPr lang="ru-RU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4283968" y="6165304"/>
            <a:ext cx="4564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УКАЗ ПРЕЗИДЕНТА РФ ОТ 07.05.2018 г. №204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0099"/>
                </a:solidFill>
              </a:rPr>
              <a:t>Внедрение современных методов и технологий обучения и воспитания, </a:t>
            </a:r>
            <a:r>
              <a:rPr lang="ru-RU" sz="2000" dirty="0" smtClean="0">
                <a:solidFill>
                  <a:srgbClr val="000099"/>
                </a:solidFill>
              </a:rPr>
              <a:t>обеспечивающих освоение обучающимися базовых навыков и умений, повышения их мотивации к учению и включенность в непрерывный образовательный процесс</a:t>
            </a:r>
            <a:endParaRPr lang="ru-RU" sz="2000" dirty="0">
              <a:solidFill>
                <a:srgbClr val="000099"/>
              </a:solidFill>
            </a:endParaRPr>
          </a:p>
        </p:txBody>
      </p:sp>
      <p:pic>
        <p:nvPicPr>
          <p:cNvPr id="7" name="Содержимое 6" descr="2 школа на Параде ПобедыЮ победитель Смотр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4077072"/>
            <a:ext cx="3822576" cy="2548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6" descr="Юнармейцы на Параде Побед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412776"/>
            <a:ext cx="3960440" cy="2640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4" descr="Морской отряд на Параде Побед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4077072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J:\Педсовет\Фото для презентации\Фото\ДДТ\Казачий класс на Параде Победы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412776"/>
            <a:ext cx="3816424" cy="2544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Педсовет\Фото для презентации\Фото\ДДТ\Слет в Тосно, общая команда казачьего кадетского класса и морского отряд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8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5" descr="Junarmija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79512" y="332585"/>
            <a:ext cx="4176464" cy="2785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Лагерь РаДоШа, общая фотография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4572000" y="332655"/>
            <a:ext cx="4248472" cy="283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J:\Педсовет\Фото для презентации\Фото\ДДТ\Принятие юнармейцами присяги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3429000"/>
            <a:ext cx="4572508" cy="3048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115616" y="2852936"/>
            <a:ext cx="2808312" cy="3744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G:\Педсовет\ФОТО_Пед.совет19\Итоги 2019 - СОШ№1\зори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16632"/>
            <a:ext cx="2376264" cy="3540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J:\Педсовет\Фото для презентации\Фото\ДДТ\DSC_60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645024"/>
            <a:ext cx="4320480" cy="2881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J:\Педсовет\Фото для презентации\Фото\ДДТ\DSC_6402.jpg"/>
          <p:cNvPicPr>
            <a:picLocks noChangeAspect="1" noChangeArrowheads="1"/>
          </p:cNvPicPr>
          <p:nvPr/>
        </p:nvPicPr>
        <p:blipFill>
          <a:blip r:embed="rId6" cstate="print"/>
          <a:srcRect b="19253"/>
          <a:stretch>
            <a:fillRect/>
          </a:stretch>
        </p:blipFill>
        <p:spPr bwMode="auto">
          <a:xfrm>
            <a:off x="395536" y="188640"/>
            <a:ext cx="468052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0099"/>
                </a:solidFill>
              </a:rPr>
              <a:t>ФЕДЕРАЛЬНЫЕ ПРОЕКТЫ</a:t>
            </a:r>
            <a:endParaRPr lang="ru-RU" sz="4000" dirty="0">
              <a:solidFill>
                <a:srgbClr val="000099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67544" y="4005065"/>
            <a:ext cx="8496944" cy="2736304"/>
          </a:xfrm>
        </p:spPr>
        <p:txBody>
          <a:bodyPr>
            <a:normAutofit fontScale="55000" lnSpcReduction="20000"/>
          </a:bodyPr>
          <a:lstStyle/>
          <a:p>
            <a:pPr>
              <a:buFont typeface="Calibri" pitchFamily="34" charset="0"/>
              <a:buChar char="−"/>
            </a:pPr>
            <a:r>
              <a:rPr lang="ru-RU" dirty="0" smtClean="0">
                <a:solidFill>
                  <a:srgbClr val="000099"/>
                </a:solidFill>
              </a:rPr>
              <a:t>Современная школа</a:t>
            </a:r>
          </a:p>
          <a:p>
            <a:pPr>
              <a:buFont typeface="Calibri" pitchFamily="34" charset="0"/>
              <a:buChar char="−"/>
            </a:pPr>
            <a:r>
              <a:rPr lang="ru-RU" dirty="0" smtClean="0">
                <a:solidFill>
                  <a:srgbClr val="000099"/>
                </a:solidFill>
              </a:rPr>
              <a:t>Успех каждого ребенка</a:t>
            </a:r>
          </a:p>
          <a:p>
            <a:pPr>
              <a:buFont typeface="Calibri" pitchFamily="34" charset="0"/>
              <a:buChar char="−"/>
            </a:pPr>
            <a:r>
              <a:rPr lang="ru-RU" dirty="0" smtClean="0">
                <a:solidFill>
                  <a:srgbClr val="000099"/>
                </a:solidFill>
              </a:rPr>
              <a:t>Поддержка семей, имеющих детей</a:t>
            </a:r>
          </a:p>
          <a:p>
            <a:pPr>
              <a:buFont typeface="Calibri" pitchFamily="34" charset="0"/>
              <a:buChar char="−"/>
            </a:pPr>
            <a:r>
              <a:rPr lang="ru-RU" dirty="0" smtClean="0">
                <a:solidFill>
                  <a:srgbClr val="000099"/>
                </a:solidFill>
              </a:rPr>
              <a:t>Цифровая образовательная среда</a:t>
            </a:r>
          </a:p>
          <a:p>
            <a:pPr>
              <a:buFont typeface="Calibri" pitchFamily="34" charset="0"/>
              <a:buChar char="−"/>
            </a:pPr>
            <a:r>
              <a:rPr lang="ru-RU" dirty="0" smtClean="0">
                <a:solidFill>
                  <a:srgbClr val="000099"/>
                </a:solidFill>
              </a:rPr>
              <a:t>Учитель будущего</a:t>
            </a:r>
          </a:p>
          <a:p>
            <a:pPr>
              <a:buFont typeface="Calibri" pitchFamily="34" charset="0"/>
              <a:buChar char="−"/>
            </a:pPr>
            <a:r>
              <a:rPr lang="ru-RU" dirty="0" smtClean="0">
                <a:solidFill>
                  <a:srgbClr val="000099"/>
                </a:solidFill>
              </a:rPr>
              <a:t>Молодые профессионалы</a:t>
            </a:r>
          </a:p>
          <a:p>
            <a:pPr>
              <a:buFont typeface="Calibri" pitchFamily="34" charset="0"/>
              <a:buChar char="−"/>
            </a:pPr>
            <a:r>
              <a:rPr lang="ru-RU" dirty="0" smtClean="0">
                <a:solidFill>
                  <a:srgbClr val="000099"/>
                </a:solidFill>
              </a:rPr>
              <a:t>Новые возможности для каждого</a:t>
            </a:r>
          </a:p>
          <a:p>
            <a:pPr>
              <a:buFont typeface="Calibri" pitchFamily="34" charset="0"/>
              <a:buChar char="−"/>
            </a:pPr>
            <a:r>
              <a:rPr lang="ru-RU" dirty="0" smtClean="0">
                <a:solidFill>
                  <a:srgbClr val="000099"/>
                </a:solidFill>
              </a:rPr>
              <a:t>Социальная активность</a:t>
            </a:r>
          </a:p>
          <a:p>
            <a:pPr>
              <a:buFont typeface="Calibri" pitchFamily="34" charset="0"/>
              <a:buChar char="−"/>
            </a:pPr>
            <a:r>
              <a:rPr lang="ru-RU" dirty="0" smtClean="0">
                <a:solidFill>
                  <a:srgbClr val="000099"/>
                </a:solidFill>
              </a:rPr>
              <a:t>Повышение конкурентоспособности российского высшего образования</a:t>
            </a:r>
          </a:p>
          <a:p>
            <a:pPr>
              <a:buFont typeface="Calibri" pitchFamily="34" charset="0"/>
              <a:buChar char="−"/>
            </a:pPr>
            <a:r>
              <a:rPr lang="ru-RU" dirty="0" smtClean="0">
                <a:solidFill>
                  <a:srgbClr val="000099"/>
                </a:solidFill>
              </a:rPr>
              <a:t>Социальные лифты для каждого</a:t>
            </a:r>
          </a:p>
        </p:txBody>
      </p:sp>
      <p:pic>
        <p:nvPicPr>
          <p:cNvPr id="11" name="Содержимое 10" descr="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980728"/>
            <a:ext cx="835292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вал 8"/>
          <p:cNvSpPr/>
          <p:nvPr/>
        </p:nvSpPr>
        <p:spPr>
          <a:xfrm>
            <a:off x="395536" y="1124744"/>
            <a:ext cx="2736304" cy="27363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НАЦИОНАЛЬНЫЙ ПРОЕКТ «ОБРАЗОВАНИЕ»</a:t>
            </a:r>
          </a:p>
          <a:p>
            <a:pPr algn="ctr"/>
            <a:r>
              <a:rPr lang="ru-RU" dirty="0" smtClean="0"/>
              <a:t>2019 - 2024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Raznocv_vesna_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5245" r="9171"/>
          <a:stretch>
            <a:fillRect/>
          </a:stretch>
        </p:blipFill>
        <p:spPr>
          <a:xfrm>
            <a:off x="3707904" y="1412776"/>
            <a:ext cx="5112568" cy="3984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95536" y="2348880"/>
            <a:ext cx="31683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0099"/>
                </a:solidFill>
                <a:latin typeface="Monotype Corsiva" pitchFamily="66" charset="0"/>
              </a:rPr>
              <a:t>ЖЕЛАЮ  ВСЕМ</a:t>
            </a:r>
          </a:p>
          <a:p>
            <a:pPr algn="ctr"/>
            <a:r>
              <a:rPr lang="ru-RU" sz="3200" dirty="0" smtClean="0">
                <a:solidFill>
                  <a:srgbClr val="000099"/>
                </a:solidFill>
                <a:latin typeface="Monotype Corsiva" pitchFamily="66" charset="0"/>
              </a:rPr>
              <a:t>содержательной работы и новых решений</a:t>
            </a:r>
            <a:endParaRPr lang="ru-RU" sz="3200" dirty="0">
              <a:solidFill>
                <a:srgbClr val="000099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РЕЗУЛЬТАТЫ ЕГЭ ПО МАТЕМАТИКЕ</a:t>
            </a:r>
            <a:endParaRPr lang="ru-RU" sz="3600" dirty="0"/>
          </a:p>
        </p:txBody>
      </p:sp>
      <p:pic>
        <p:nvPicPr>
          <p:cNvPr id="5" name="Содержимое 4" descr="DSC_017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764704"/>
            <a:ext cx="9143999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539552" y="3789040"/>
          <a:ext cx="80645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1599"/>
                <a:gridCol w="1584176"/>
                <a:gridCol w="1584176"/>
                <a:gridCol w="158454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Математика базовый уровень (ЕГЭ)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Доля участников, набравших количество баллов ниже минимального,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0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0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0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Доля участников, получивших «5», %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47,20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38,24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</a:rPr>
                        <a:t>46,09</a:t>
                      </a:r>
                      <a:endParaRPr lang="ru-RU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911752" y="90872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</a:rPr>
              <a:t>БАЗОВЫЙ УРОВЕНЬ</a:t>
            </a:r>
            <a:endParaRPr lang="ru-RU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000099"/>
                </a:solidFill>
              </a:rPr>
              <a:t>НАИВЫСШИЙ БАЛЛ ПО ЕГЭ - 100 баллов в 2019 году</a:t>
            </a:r>
            <a:endParaRPr lang="ru-RU" sz="3000" b="1" dirty="0">
              <a:solidFill>
                <a:srgbClr val="000099"/>
              </a:solidFill>
            </a:endParaRPr>
          </a:p>
        </p:txBody>
      </p:sp>
      <p:pic>
        <p:nvPicPr>
          <p:cNvPr id="5" name="Содержимое 4" descr="Андреева Анна Владимировна_100 баллов по русскому языку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692696"/>
            <a:ext cx="2088232" cy="3132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Жукова Анастасия Константиновна_100 баллов по русскому языку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987824" y="908720"/>
            <a:ext cx="320244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Карцева Анастасия Юрьевна_100 баллов по русскому языку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764704"/>
            <a:ext cx="2014186" cy="3039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Сташук Елизавета Алексеевна_100 баллов по информатике 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3508791"/>
            <a:ext cx="2232248" cy="3349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Цедилов Дмитрий Сергеевич_100 баллов по физик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8024" y="3509627"/>
            <a:ext cx="2232248" cy="3348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51520" y="3717032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Андреева Анна, русский язык</a:t>
            </a:r>
            <a:endParaRPr lang="ru-RU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71792" y="3717032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Карцева Анастасия, русский язык</a:t>
            </a:r>
            <a:endParaRPr lang="ru-RU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71800" y="314096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Жукова Анастасия, русский язык</a:t>
            </a:r>
            <a:endParaRPr lang="ru-RU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021288"/>
            <a:ext cx="241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000099"/>
                </a:solidFill>
                <a:latin typeface="Monotype Corsiva" pitchFamily="66" charset="0"/>
              </a:rPr>
              <a:t>Сташук</a:t>
            </a:r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 Елизавета, информатика и ИКТ</a:t>
            </a:r>
            <a:endParaRPr lang="ru-RU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20272" y="6021288"/>
            <a:ext cx="212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000099"/>
                </a:solidFill>
                <a:latin typeface="Monotype Corsiva" pitchFamily="66" charset="0"/>
              </a:rPr>
              <a:t>Цедилов</a:t>
            </a:r>
            <a:r>
              <a:rPr lang="ru-RU" dirty="0" smtClean="0">
                <a:solidFill>
                  <a:srgbClr val="000099"/>
                </a:solidFill>
                <a:latin typeface="Monotype Corsiva" pitchFamily="66" charset="0"/>
              </a:rPr>
              <a:t> Дмитрий, физика</a:t>
            </a:r>
            <a:endParaRPr lang="ru-RU" dirty="0">
              <a:solidFill>
                <a:srgbClr val="000099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sz="half" idx="1"/>
          </p:nvPr>
        </p:nvGraphicFramePr>
        <p:xfrm>
          <a:off x="1259632" y="1700808"/>
          <a:ext cx="6840760" cy="3561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0099"/>
                </a:solidFill>
              </a:rPr>
              <a:t>ВЫСОКИЕ БАЛЛЫ ПО ЕГЭ 90-99</a:t>
            </a:r>
            <a:endParaRPr lang="ru-RU" sz="3600" dirty="0">
              <a:solidFill>
                <a:srgbClr val="000099"/>
              </a:solidFill>
            </a:endParaRPr>
          </a:p>
        </p:txBody>
      </p:sp>
      <p:pic>
        <p:nvPicPr>
          <p:cNvPr id="7" name="Рисунок 6" descr="05_e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5949280"/>
            <a:ext cx="2428594" cy="74194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rgbClr val="000099"/>
                </a:solidFill>
              </a:rPr>
              <a:t>ВЫПУСКНИКИ 2019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5" name="Содержимое 4" descr="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764704"/>
            <a:ext cx="3635896" cy="2422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98LltkZDnR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652120" y="836711"/>
            <a:ext cx="3318520" cy="2212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z4FDFkO1m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293096"/>
            <a:ext cx="3276869" cy="218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Na0xQKgbj4.jpg"/>
          <p:cNvPicPr>
            <a:picLocks noChangeAspect="1"/>
          </p:cNvPicPr>
          <p:nvPr/>
        </p:nvPicPr>
        <p:blipFill>
          <a:blip r:embed="rId6" cstate="print"/>
          <a:srcRect t="7020" b="5083"/>
          <a:stretch>
            <a:fillRect/>
          </a:stretch>
        </p:blipFill>
        <p:spPr>
          <a:xfrm>
            <a:off x="5796136" y="4221088"/>
            <a:ext cx="316835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ЦИФР ТЕХНОЛОГИ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67744" y="2564904"/>
            <a:ext cx="4345229" cy="2376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2accbef429b3659e539e1ebb50a5b78eeef59"/>
</p:tagLst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</TotalTime>
  <Words>1260</Words>
  <Application>Microsoft Office PowerPoint</Application>
  <PresentationFormat>Экран (4:3)</PresentationFormat>
  <Paragraphs>240</Paragraphs>
  <Slides>59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Слайд 1</vt:lpstr>
      <vt:lpstr>О НАЦИОНАЛЬНЫХ ЦЕЛЯХ</vt:lpstr>
      <vt:lpstr>ПРОБЛЕМЫ ОБРАЗОВАНИЯ РФ</vt:lpstr>
      <vt:lpstr>РЕЗУЛЬТАТЫ ЕГЭ ПО РУССКОМУ ЯЗЫКУ</vt:lpstr>
      <vt:lpstr>РЕЗУЛЬТАТЫ ЕГЭ ПО МАТЕМАТИКЕ</vt:lpstr>
      <vt:lpstr>РЕЗУЛЬТАТЫ ЕГЭ ПО МАТЕМАТИКЕ</vt:lpstr>
      <vt:lpstr>НАИВЫСШИЙ БАЛЛ ПО ЕГЭ - 100 баллов в 2019 году</vt:lpstr>
      <vt:lpstr>ВЫСОКИЕ БАЛЛЫ ПО ЕГЭ 90-99</vt:lpstr>
      <vt:lpstr>ВЫПУСКНИКИ 2019</vt:lpstr>
      <vt:lpstr>РЕЗУЛЬТАТЫ ОГЭ ПО МАТЕМАТИКЕ</vt:lpstr>
      <vt:lpstr>РЕЗУЛЬТАТЫ ОГЭ ПО РУССКОМУ ЯЗЫКУ</vt:lpstr>
      <vt:lpstr>Слайд 12</vt:lpstr>
      <vt:lpstr>ВСЕРОССИЙСКИЕ ПРОВЕРОЧНЫЕ РАБОТЫ</vt:lpstr>
      <vt:lpstr>ЗАДАЧИ НАЦИОНАЛЬНОГО ПРОЕКТА «ОБРАЗОВАНИЕ»</vt:lpstr>
      <vt:lpstr>Система образования Сосновоборского городского округа</vt:lpstr>
      <vt:lpstr>РЕМОНТНЫЕ РАБОТЫ</vt:lpstr>
      <vt:lpstr>РЕАЛИЗАЦИЯ ИНИЦИАТИВЫ «Я ПЛАНИРУЮ БЮДЖЕТ»</vt:lpstr>
      <vt:lpstr>ЗАДАЧИ НАЦИОНАЛЬНОГО ПРОЕКТА «ОБРАЗОВАНИЕ»</vt:lpstr>
      <vt:lpstr>ДОШКОЛЬНЫЕ ОБРАЗОВАТЕЛЬНЫЕ УЧРЕЖДЕНИЯ</vt:lpstr>
      <vt:lpstr>ДОШКОЛЬНЫЕ ОБРАЗОВАТЕЛЬНЫЕ УЧРЕЖДЕНИЯ</vt:lpstr>
      <vt:lpstr>ДОШКОЛЬНЫЕ ОБРАЗОВАТЕЛЬНЫЕ УЧРЕЖДЕНИЯ</vt:lpstr>
      <vt:lpstr>ПРОЕКТ НОВОГО ДЕТСКОГО САДА</vt:lpstr>
      <vt:lpstr>ЦЕНТРЫ ИГРОВОЙ ПОДДЕРЖКИ РЕБЕНКА</vt:lpstr>
      <vt:lpstr>КОНСУЛЬТАЦИОННЫЕ ЦЕНТРЫ</vt:lpstr>
      <vt:lpstr>ДОШКОЛЬНОЕ ОБРАЗОВАНИЕ ДЛЯ ДЕТЕЙ С ОВЗ</vt:lpstr>
      <vt:lpstr>ДОШКОЛЬНОЕ ОБРАЗОВАНИЕ ДЛЯ ДЕТЕЙ С ОВЗ</vt:lpstr>
      <vt:lpstr>ЗАДАЧИ НАЦИОНАЛЬНОГО ПРОЕКТА «ОБРАЗОВАНИЕ»</vt:lpstr>
      <vt:lpstr>УЧИТЕЛЬ ГОДА – 2019 И ВОСПИТАТЕЛЬ ГОДА - 2019</vt:lpstr>
      <vt:lpstr>КЛАССНЫЙ САМЫЙ КЛАССНЫЙ</vt:lpstr>
      <vt:lpstr>ПЕДАГОГИЧЕСКИЕ НАДЕЖДЫ</vt:lpstr>
      <vt:lpstr>ПЕДАГОГИЧЕСКИЙ ДЕБЮТ</vt:lpstr>
      <vt:lpstr>Премия лучшим учителям Ленинградской области за достижения в педагогической деятельности в 2019 году</vt:lpstr>
      <vt:lpstr>ВСЕРОССИЙСКИЙ КОНКУРС ИМ. Л.С. ВЫГОТСКОГО</vt:lpstr>
      <vt:lpstr>ПРОЕКТ «ШКОЛА РОСАТОМА»</vt:lpstr>
      <vt:lpstr>Всероссийский конкурс «Авторские уроки будущего»</vt:lpstr>
      <vt:lpstr>ЗАДАЧИ НАЦИОНАЛЬНОГО ПРОЕКТА «ОБРАЗОВАНИЕ»</vt:lpstr>
      <vt:lpstr>Слайд 37</vt:lpstr>
      <vt:lpstr>Кванториум</vt:lpstr>
      <vt:lpstr>ПроеКТОриЯ</vt:lpstr>
      <vt:lpstr>Областной конкурс проектных инициатив «Наставник 47»</vt:lpstr>
      <vt:lpstr>Слайд 41</vt:lpstr>
      <vt:lpstr>Всероссийская олимпиада школьников</vt:lpstr>
      <vt:lpstr>Слайд 43</vt:lpstr>
      <vt:lpstr>Слайд 44</vt:lpstr>
      <vt:lpstr>Слайд 45</vt:lpstr>
      <vt:lpstr>Слайд 46</vt:lpstr>
      <vt:lpstr>ШКОЛЬНЫЙ СПОРТ</vt:lpstr>
      <vt:lpstr>Олимпийские дни баскетбола</vt:lpstr>
      <vt:lpstr>СПОРТ В ДОШКОЛЬНЫХ ОБРАЗОВАТЕЛЬНЫХ ОРГАНИЗАЦИЯХ</vt:lpstr>
      <vt:lpstr>ЗАДАЧИ НАЦИОНАЛЬНОГО ПРОЕКТА «ОБРАЗОВАНИЕ»</vt:lpstr>
      <vt:lpstr>Слайд 51</vt:lpstr>
      <vt:lpstr>ИНФОРМАЦИОННО-БИБЛИОТЕЧНЫЕ ЦЕНТРЫ</vt:lpstr>
      <vt:lpstr>Слайд 53</vt:lpstr>
      <vt:lpstr>«О НАЦИОНАЛЬНЫХ ЦЕЛЯХ И СТРАТЕГИЧЕСКИХ ЗАДАЧАХ развития Российской Федерации на период до 2024 года»</vt:lpstr>
      <vt:lpstr>Внедрение современных методов и технологий обучения и воспитания, обеспечивающих освоение обучающимися базовых навыков и умений, повышения их мотивации к учению и включенность в непрерывный образовательный процесс</vt:lpstr>
      <vt:lpstr>Слайд 56</vt:lpstr>
      <vt:lpstr>Слайд 57</vt:lpstr>
      <vt:lpstr>ФЕДЕРАЛЬНЫЕ ПРОЕКТЫ</vt:lpstr>
      <vt:lpstr>Слайд 59</vt:lpstr>
    </vt:vector>
  </TitlesOfParts>
  <Company>http://presentation-creation.ru/powerpoint-templates.html</Company>
  <LinksUpToDate>false</LinksUpToDate>
  <SharedDoc>false</SharedDoc>
  <HyperlinkBase>http://presentation-creation.ru/powerpoint-templates.html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Синяя абстракция</dc:title>
  <dc:creator>obstinate</dc:creator>
  <cp:keywords>Шаблоны презентаций</cp:keywords>
  <cp:lastModifiedBy>КО-Кириланд И.П.</cp:lastModifiedBy>
  <cp:revision>184</cp:revision>
  <dcterms:created xsi:type="dcterms:W3CDTF">2017-08-22T16:05:04Z</dcterms:created>
  <dcterms:modified xsi:type="dcterms:W3CDTF">2019-09-04T13:44:48Z</dcterms:modified>
</cp:coreProperties>
</file>