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9" r:id="rId2"/>
    <p:sldId id="260" r:id="rId3"/>
    <p:sldId id="258" r:id="rId4"/>
  </p:sldIdLst>
  <p:sldSz cx="12801600" cy="9601200" type="A3"/>
  <p:notesSz cx="6858000" cy="9144000"/>
  <p:defaultTextStyle>
    <a:defPPr>
      <a:defRPr lang="ru-RU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2F1F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71" autoAdjust="0"/>
    <p:restoredTop sz="94660"/>
  </p:normalViewPr>
  <p:slideViewPr>
    <p:cSldViewPr>
      <p:cViewPr>
        <p:scale>
          <a:sx n="80" d="100"/>
          <a:sy n="80" d="100"/>
        </p:scale>
        <p:origin x="-168" y="-180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105E2-55A6-45B0-8A55-B1BA8A026453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C512B-4ED1-4D66-BA10-A3403D89E1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183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C512B-4ED1-4D66-BA10-A3403D89E19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9814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C512B-4ED1-4D66-BA10-A3403D89E19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9814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6C512B-4ED1-4D66-BA10-A3403D89E19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9814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7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0" cy="81921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27720" cy="81921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9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9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2" y="2149159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2" y="3044826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6" y="2149159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6" y="3044826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9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69" y="382272"/>
            <a:ext cx="7156451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9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1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4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microsoft.com/office/2007/relationships/hdphoto" Target="../media/hdphoto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microsoft.com/office/2007/relationships/hdphoto" Target="../media/hdphoto1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microsoft.com/office/2007/relationships/hdphoto" Target="../media/hdphoto1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16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Прямоугольник 2066"/>
          <p:cNvSpPr/>
          <p:nvPr/>
        </p:nvSpPr>
        <p:spPr>
          <a:xfrm>
            <a:off x="0" y="-3372"/>
            <a:ext cx="12801600" cy="10388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94"/>
            <a:ext cx="1223391" cy="105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62" name="Группа 2061"/>
          <p:cNvGrpSpPr/>
          <p:nvPr/>
        </p:nvGrpSpPr>
        <p:grpSpPr>
          <a:xfrm>
            <a:off x="8651620" y="1776263"/>
            <a:ext cx="3797902" cy="1080122"/>
            <a:chOff x="8651620" y="1776263"/>
            <a:chExt cx="3797902" cy="1080122"/>
          </a:xfrm>
        </p:grpSpPr>
        <p:sp>
          <p:nvSpPr>
            <p:cNvPr id="2063" name="Полилиния 2062"/>
            <p:cNvSpPr/>
            <p:nvPr/>
          </p:nvSpPr>
          <p:spPr>
            <a:xfrm>
              <a:off x="9137136" y="1776263"/>
              <a:ext cx="3312386" cy="1080122"/>
            </a:xfrm>
            <a:custGeom>
              <a:avLst/>
              <a:gdLst>
                <a:gd name="connsiteX0" fmla="*/ 0 w 3312386"/>
                <a:gd name="connsiteY0" fmla="*/ 0 h 1008112"/>
                <a:gd name="connsiteX1" fmla="*/ 2808330 w 3312386"/>
                <a:gd name="connsiteY1" fmla="*/ 0 h 1008112"/>
                <a:gd name="connsiteX2" fmla="*/ 3312386 w 3312386"/>
                <a:gd name="connsiteY2" fmla="*/ 504056 h 1008112"/>
                <a:gd name="connsiteX3" fmla="*/ 2808330 w 3312386"/>
                <a:gd name="connsiteY3" fmla="*/ 1008112 h 1008112"/>
                <a:gd name="connsiteX4" fmla="*/ 0 w 3312386"/>
                <a:gd name="connsiteY4" fmla="*/ 1008112 h 1008112"/>
                <a:gd name="connsiteX5" fmla="*/ 0 w 3312386"/>
                <a:gd name="connsiteY5" fmla="*/ 0 h 10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2386" h="1008112">
                  <a:moveTo>
                    <a:pt x="3312386" y="1008111"/>
                  </a:moveTo>
                  <a:lnTo>
                    <a:pt x="504056" y="1008111"/>
                  </a:lnTo>
                  <a:lnTo>
                    <a:pt x="0" y="504056"/>
                  </a:lnTo>
                  <a:lnTo>
                    <a:pt x="504056" y="1"/>
                  </a:lnTo>
                  <a:lnTo>
                    <a:pt x="3312386" y="1"/>
                  </a:lnTo>
                  <a:lnTo>
                    <a:pt x="3312386" y="10081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6577" tIns="60961" rIns="113792" bIns="6096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ru-RU" sz="1800" b="1" u="sng" kern="1200" dirty="0" smtClean="0">
                  <a:latin typeface="Palatino Linotype" pitchFamily="18" charset="0"/>
                  <a:cs typeface="Times New Roman" pitchFamily="18" charset="0"/>
                </a:rPr>
                <a:t>Базовый класс МЭО</a:t>
              </a:r>
              <a:r>
                <a:rPr lang="ru-RU" sz="1600" b="1" kern="1200" dirty="0" smtClean="0">
                  <a:latin typeface="Palatino Linotype" pitchFamily="18" charset="0"/>
                  <a:cs typeface="Times New Roman" pitchFamily="18" charset="0"/>
                </a:rPr>
                <a:t> – победитель областного конкурса кабинетов в 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ru-RU" sz="1600" b="1" kern="1200" dirty="0" smtClean="0">
                  <a:latin typeface="Palatino Linotype" pitchFamily="18" charset="0"/>
                  <a:cs typeface="Times New Roman" pitchFamily="18" charset="0"/>
                </a:rPr>
                <a:t>2018 году</a:t>
              </a:r>
              <a:endParaRPr lang="ru-RU" sz="1600" b="1" kern="1200" dirty="0">
                <a:latin typeface="Palatino Linotype" pitchFamily="18" charset="0"/>
                <a:cs typeface="Times New Roman" pitchFamily="18" charset="0"/>
              </a:endParaRPr>
            </a:p>
          </p:txBody>
        </p:sp>
        <p:sp>
          <p:nvSpPr>
            <p:cNvPr id="2064" name="Овал 2063"/>
            <p:cNvSpPr/>
            <p:nvPr/>
          </p:nvSpPr>
          <p:spPr>
            <a:xfrm>
              <a:off x="8651620" y="1776263"/>
              <a:ext cx="1133555" cy="1080121"/>
            </a:xfrm>
            <a:prstGeom prst="ellipse">
              <a:avLst/>
            </a:prstGeom>
            <a:blipFill rotWithShape="1">
              <a:blip r:embed="rId4" cstate="print"/>
              <a:stretch>
                <a:fillRect/>
              </a:stretch>
            </a:blip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059" name="Группа 2058"/>
          <p:cNvGrpSpPr/>
          <p:nvPr/>
        </p:nvGrpSpPr>
        <p:grpSpPr>
          <a:xfrm>
            <a:off x="4436315" y="1776263"/>
            <a:ext cx="4001928" cy="1080122"/>
            <a:chOff x="4436315" y="1776263"/>
            <a:chExt cx="4001928" cy="1080122"/>
          </a:xfrm>
        </p:grpSpPr>
        <p:sp>
          <p:nvSpPr>
            <p:cNvPr id="2060" name="Полилиния 2059"/>
            <p:cNvSpPr/>
            <p:nvPr/>
          </p:nvSpPr>
          <p:spPr>
            <a:xfrm>
              <a:off x="4940098" y="1776263"/>
              <a:ext cx="3498145" cy="1080122"/>
            </a:xfrm>
            <a:custGeom>
              <a:avLst/>
              <a:gdLst>
                <a:gd name="connsiteX0" fmla="*/ 0 w 3498145"/>
                <a:gd name="connsiteY0" fmla="*/ 0 h 939315"/>
                <a:gd name="connsiteX1" fmla="*/ 3028488 w 3498145"/>
                <a:gd name="connsiteY1" fmla="*/ 0 h 939315"/>
                <a:gd name="connsiteX2" fmla="*/ 3498145 w 3498145"/>
                <a:gd name="connsiteY2" fmla="*/ 469658 h 939315"/>
                <a:gd name="connsiteX3" fmla="*/ 3028488 w 3498145"/>
                <a:gd name="connsiteY3" fmla="*/ 939315 h 939315"/>
                <a:gd name="connsiteX4" fmla="*/ 0 w 3498145"/>
                <a:gd name="connsiteY4" fmla="*/ 939315 h 939315"/>
                <a:gd name="connsiteX5" fmla="*/ 0 w 3498145"/>
                <a:gd name="connsiteY5" fmla="*/ 0 h 93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98145" h="939315">
                  <a:moveTo>
                    <a:pt x="3498145" y="939314"/>
                  </a:moveTo>
                  <a:lnTo>
                    <a:pt x="469657" y="939314"/>
                  </a:lnTo>
                  <a:lnTo>
                    <a:pt x="0" y="469657"/>
                  </a:lnTo>
                  <a:lnTo>
                    <a:pt x="469657" y="1"/>
                  </a:lnTo>
                  <a:lnTo>
                    <a:pt x="3498145" y="1"/>
                  </a:lnTo>
                  <a:lnTo>
                    <a:pt x="3498145" y="93931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9041" tIns="60961" rIns="113792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800" b="1" kern="1200" dirty="0" smtClean="0">
                  <a:latin typeface="Palatino Linotype" pitchFamily="18" charset="0"/>
                  <a:cs typeface="Times New Roman" pitchFamily="18" charset="0"/>
                </a:rPr>
                <a:t>Мобильное электронное образование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800" b="1" u="sng" kern="1200" dirty="0" smtClean="0">
                  <a:latin typeface="Palatino Linotype" pitchFamily="18" charset="0"/>
                  <a:cs typeface="Times New Roman" pitchFamily="18" charset="0"/>
                </a:rPr>
                <a:t>www.mob-edu.ru</a:t>
              </a:r>
              <a:endParaRPr lang="ru-RU" sz="1800" b="1" u="sng" kern="1200" dirty="0" smtClean="0">
                <a:latin typeface="Palatino Linotype" pitchFamily="18" charset="0"/>
                <a:cs typeface="Times New Roman" pitchFamily="18" charset="0"/>
              </a:endParaRPr>
            </a:p>
          </p:txBody>
        </p:sp>
        <p:sp>
          <p:nvSpPr>
            <p:cNvPr id="2061" name="Овал 2060"/>
            <p:cNvSpPr/>
            <p:nvPr/>
          </p:nvSpPr>
          <p:spPr>
            <a:xfrm>
              <a:off x="4436315" y="1777182"/>
              <a:ext cx="1111202" cy="1079203"/>
            </a:xfrm>
            <a:prstGeom prst="ellipse">
              <a:avLst/>
            </a:prstGeom>
            <a:blipFill rotWithShape="1">
              <a:blip r:embed="rId5" cstate="print"/>
              <a:stretch>
                <a:fillRect/>
              </a:stretch>
            </a:blip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0" name="Группа 39"/>
          <p:cNvGrpSpPr/>
          <p:nvPr/>
        </p:nvGrpSpPr>
        <p:grpSpPr>
          <a:xfrm>
            <a:off x="98504" y="2268563"/>
            <a:ext cx="6354035" cy="5930535"/>
            <a:chOff x="7665" y="2268562"/>
            <a:chExt cx="6354035" cy="5930535"/>
          </a:xfrm>
        </p:grpSpPr>
        <p:sp>
          <p:nvSpPr>
            <p:cNvPr id="45" name="Арка 44"/>
            <p:cNvSpPr/>
            <p:nvPr/>
          </p:nvSpPr>
          <p:spPr>
            <a:xfrm rot="10800000">
              <a:off x="431165" y="2268562"/>
              <a:ext cx="5930535" cy="5930535"/>
            </a:xfrm>
            <a:prstGeom prst="blockArc">
              <a:avLst>
                <a:gd name="adj1" fmla="val 18900000"/>
                <a:gd name="adj2" fmla="val 2700000"/>
                <a:gd name="adj3" fmla="val 364"/>
              </a:avLst>
            </a:prstGeom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Полилиния 47"/>
            <p:cNvSpPr/>
            <p:nvPr/>
          </p:nvSpPr>
          <p:spPr>
            <a:xfrm>
              <a:off x="1259778" y="3449845"/>
              <a:ext cx="2817936" cy="490676"/>
            </a:xfrm>
            <a:custGeom>
              <a:avLst/>
              <a:gdLst>
                <a:gd name="connsiteX0" fmla="*/ 0 w 3711377"/>
                <a:gd name="connsiteY0" fmla="*/ 0 h 490676"/>
                <a:gd name="connsiteX1" fmla="*/ 3711377 w 3711377"/>
                <a:gd name="connsiteY1" fmla="*/ 0 h 490676"/>
                <a:gd name="connsiteX2" fmla="*/ 3711377 w 3711377"/>
                <a:gd name="connsiteY2" fmla="*/ 490676 h 490676"/>
                <a:gd name="connsiteX3" fmla="*/ 0 w 3711377"/>
                <a:gd name="connsiteY3" fmla="*/ 490676 h 490676"/>
                <a:gd name="connsiteX4" fmla="*/ 0 w 3711377"/>
                <a:gd name="connsiteY4" fmla="*/ 0 h 49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1377" h="490676">
                  <a:moveTo>
                    <a:pt x="0" y="0"/>
                  </a:moveTo>
                  <a:lnTo>
                    <a:pt x="3711377" y="0"/>
                  </a:lnTo>
                  <a:lnTo>
                    <a:pt x="3711377" y="490676"/>
                  </a:lnTo>
                  <a:lnTo>
                    <a:pt x="0" y="49067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7844" tIns="50800" rIns="50800" bIns="508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latin typeface="Palatino Linotype" pitchFamily="18" charset="0"/>
                  <a:cs typeface="Times New Roman" pitchFamily="18" charset="0"/>
                </a:rPr>
                <a:t>ЗОНИРОВАНИЕ</a:t>
              </a:r>
              <a:endParaRPr lang="ru-RU" sz="1400" b="1" kern="1200" dirty="0">
                <a:latin typeface="Palatino Linotype" pitchFamily="18" charset="0"/>
                <a:cs typeface="Times New Roman" pitchFamily="18" charset="0"/>
              </a:endParaRPr>
            </a:p>
          </p:txBody>
        </p:sp>
        <p:sp>
          <p:nvSpPr>
            <p:cNvPr id="49" name="Овал 48"/>
            <p:cNvSpPr/>
            <p:nvPr/>
          </p:nvSpPr>
          <p:spPr>
            <a:xfrm>
              <a:off x="494076" y="3279620"/>
              <a:ext cx="846997" cy="846997"/>
            </a:xfrm>
            <a:prstGeom prst="ellipse">
              <a:avLst/>
            </a:prstGeom>
            <a:blipFill rotWithShape="0">
              <a:blip r:embed="rId6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Полилиния 49"/>
            <p:cNvSpPr/>
            <p:nvPr/>
          </p:nvSpPr>
          <p:spPr>
            <a:xfrm>
              <a:off x="553687" y="4497258"/>
              <a:ext cx="3524027" cy="471371"/>
            </a:xfrm>
            <a:custGeom>
              <a:avLst/>
              <a:gdLst>
                <a:gd name="connsiteX0" fmla="*/ 0 w 3235731"/>
                <a:gd name="connsiteY0" fmla="*/ 0 h 471371"/>
                <a:gd name="connsiteX1" fmla="*/ 3235731 w 3235731"/>
                <a:gd name="connsiteY1" fmla="*/ 0 h 471371"/>
                <a:gd name="connsiteX2" fmla="*/ 3235731 w 3235731"/>
                <a:gd name="connsiteY2" fmla="*/ 471371 h 471371"/>
                <a:gd name="connsiteX3" fmla="*/ 0 w 3235731"/>
                <a:gd name="connsiteY3" fmla="*/ 471371 h 471371"/>
                <a:gd name="connsiteX4" fmla="*/ 0 w 3235731"/>
                <a:gd name="connsiteY4" fmla="*/ 0 h 471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5731" h="471371">
                  <a:moveTo>
                    <a:pt x="0" y="0"/>
                  </a:moveTo>
                  <a:lnTo>
                    <a:pt x="3235731" y="0"/>
                  </a:lnTo>
                  <a:lnTo>
                    <a:pt x="3235731" y="471371"/>
                  </a:lnTo>
                  <a:lnTo>
                    <a:pt x="0" y="4713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7844" tIns="50800" rIns="50800" bIns="508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latin typeface="Palatino Linotype" pitchFamily="18" charset="0"/>
                  <a:cs typeface="Times New Roman" pitchFamily="18" charset="0"/>
                </a:rPr>
                <a:t>ФРОНТАЛЬНАЯ РАБОТА</a:t>
              </a:r>
              <a:endParaRPr lang="ru-RU" sz="1400" b="1" kern="1200" dirty="0">
                <a:latin typeface="Palatino Linotype" pitchFamily="18" charset="0"/>
                <a:cs typeface="Times New Roman" pitchFamily="18" charset="0"/>
              </a:endParaRPr>
            </a:p>
          </p:txBody>
        </p:sp>
        <p:sp>
          <p:nvSpPr>
            <p:cNvPr id="51" name="Овал 50"/>
            <p:cNvSpPr/>
            <p:nvPr/>
          </p:nvSpPr>
          <p:spPr>
            <a:xfrm>
              <a:off x="120847" y="4317337"/>
              <a:ext cx="846997" cy="846997"/>
            </a:xfrm>
            <a:prstGeom prst="ellipse">
              <a:avLst/>
            </a:prstGeom>
            <a:blipFill rotWithShape="0">
              <a:blip r:embed="rId7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Полилиния 51"/>
            <p:cNvSpPr/>
            <p:nvPr/>
          </p:nvSpPr>
          <p:spPr>
            <a:xfrm>
              <a:off x="602197" y="5410460"/>
              <a:ext cx="3475517" cy="495285"/>
            </a:xfrm>
            <a:custGeom>
              <a:avLst/>
              <a:gdLst>
                <a:gd name="connsiteX0" fmla="*/ 0 w 2794235"/>
                <a:gd name="connsiteY0" fmla="*/ 0 h 420578"/>
                <a:gd name="connsiteX1" fmla="*/ 2794235 w 2794235"/>
                <a:gd name="connsiteY1" fmla="*/ 0 h 420578"/>
                <a:gd name="connsiteX2" fmla="*/ 2794235 w 2794235"/>
                <a:gd name="connsiteY2" fmla="*/ 420578 h 420578"/>
                <a:gd name="connsiteX3" fmla="*/ 0 w 2794235"/>
                <a:gd name="connsiteY3" fmla="*/ 420578 h 420578"/>
                <a:gd name="connsiteX4" fmla="*/ 0 w 2794235"/>
                <a:gd name="connsiteY4" fmla="*/ 0 h 42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4235" h="420578">
                  <a:moveTo>
                    <a:pt x="0" y="0"/>
                  </a:moveTo>
                  <a:lnTo>
                    <a:pt x="2794235" y="0"/>
                  </a:lnTo>
                  <a:lnTo>
                    <a:pt x="2794235" y="420578"/>
                  </a:lnTo>
                  <a:lnTo>
                    <a:pt x="0" y="4205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7844" tIns="50800" rIns="50800" bIns="508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latin typeface="Palatino Linotype" pitchFamily="18" charset="0"/>
                  <a:cs typeface="Times New Roman" pitchFamily="18" charset="0"/>
                </a:rPr>
                <a:t>РАБОТА В ГРУППАХ</a:t>
              </a:r>
              <a:endParaRPr lang="ru-RU" sz="1400" b="1" kern="1200" dirty="0">
                <a:latin typeface="Palatino Linotype" pitchFamily="18" charset="0"/>
                <a:cs typeface="Times New Roman" pitchFamily="18" charset="0"/>
              </a:endParaRPr>
            </a:p>
          </p:txBody>
        </p:sp>
        <p:sp>
          <p:nvSpPr>
            <p:cNvPr id="53" name="Овал 52"/>
            <p:cNvSpPr/>
            <p:nvPr/>
          </p:nvSpPr>
          <p:spPr>
            <a:xfrm>
              <a:off x="7665" y="5271958"/>
              <a:ext cx="846997" cy="846997"/>
            </a:xfrm>
            <a:prstGeom prst="ellipse">
              <a:avLst/>
            </a:prstGeom>
            <a:blipFill rotWithShape="0">
              <a:blip r:embed="rId8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Полилиния 53"/>
            <p:cNvSpPr/>
            <p:nvPr/>
          </p:nvSpPr>
          <p:spPr>
            <a:xfrm>
              <a:off x="566451" y="6455051"/>
              <a:ext cx="3511263" cy="554735"/>
            </a:xfrm>
            <a:custGeom>
              <a:avLst/>
              <a:gdLst>
                <a:gd name="connsiteX0" fmla="*/ 0 w 3624197"/>
                <a:gd name="connsiteY0" fmla="*/ 0 h 677598"/>
                <a:gd name="connsiteX1" fmla="*/ 3624197 w 3624197"/>
                <a:gd name="connsiteY1" fmla="*/ 0 h 677598"/>
                <a:gd name="connsiteX2" fmla="*/ 3624197 w 3624197"/>
                <a:gd name="connsiteY2" fmla="*/ 677598 h 677598"/>
                <a:gd name="connsiteX3" fmla="*/ 0 w 3624197"/>
                <a:gd name="connsiteY3" fmla="*/ 677598 h 677598"/>
                <a:gd name="connsiteX4" fmla="*/ 0 w 3624197"/>
                <a:gd name="connsiteY4" fmla="*/ 0 h 677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4197" h="677598">
                  <a:moveTo>
                    <a:pt x="0" y="0"/>
                  </a:moveTo>
                  <a:lnTo>
                    <a:pt x="3624197" y="0"/>
                  </a:lnTo>
                  <a:lnTo>
                    <a:pt x="3624197" y="677598"/>
                  </a:lnTo>
                  <a:lnTo>
                    <a:pt x="0" y="67759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7844" tIns="50800" rIns="50800" bIns="508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latin typeface="Palatino Linotype" pitchFamily="18" charset="0"/>
                  <a:cs typeface="Times New Roman" pitchFamily="18" charset="0"/>
                </a:rPr>
                <a:t>ПЕРСОНАЛИЗАЦИЯ ОБУЧЕНИЯ</a:t>
              </a:r>
              <a:endParaRPr lang="ru-RU" sz="1400" b="1" kern="1200" dirty="0">
                <a:latin typeface="Palatino Linotype" pitchFamily="18" charset="0"/>
                <a:cs typeface="Times New Roman" pitchFamily="18" charset="0"/>
              </a:endParaRPr>
            </a:p>
          </p:txBody>
        </p:sp>
        <p:sp>
          <p:nvSpPr>
            <p:cNvPr id="55" name="Овал 54"/>
            <p:cNvSpPr/>
            <p:nvPr/>
          </p:nvSpPr>
          <p:spPr>
            <a:xfrm>
              <a:off x="285555" y="6321405"/>
              <a:ext cx="846997" cy="846997"/>
            </a:xfrm>
            <a:prstGeom prst="ellipse">
              <a:avLst/>
            </a:prstGeom>
            <a:blipFill rotWithShape="0">
              <a:blip r:embed="rId9" cstate="print"/>
              <a:stretch>
                <a:fillRect/>
              </a:stretch>
            </a:blipFill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" name="Группа 1"/>
          <p:cNvGrpSpPr/>
          <p:nvPr/>
        </p:nvGrpSpPr>
        <p:grpSpPr>
          <a:xfrm>
            <a:off x="6043963" y="2268563"/>
            <a:ext cx="6562430" cy="6117868"/>
            <a:chOff x="6043963" y="2268562"/>
            <a:chExt cx="6562430" cy="6117868"/>
          </a:xfrm>
        </p:grpSpPr>
        <p:sp>
          <p:nvSpPr>
            <p:cNvPr id="4" name="Арка 3"/>
            <p:cNvSpPr/>
            <p:nvPr/>
          </p:nvSpPr>
          <p:spPr>
            <a:xfrm>
              <a:off x="6043963" y="2268562"/>
              <a:ext cx="6117868" cy="6117868"/>
            </a:xfrm>
            <a:prstGeom prst="blockArc">
              <a:avLst>
                <a:gd name="adj1" fmla="val 18900000"/>
                <a:gd name="adj2" fmla="val 2586619"/>
                <a:gd name="adj3" fmla="val 51"/>
              </a:avLst>
            </a:prstGeom>
          </p:spPr>
          <p:style>
            <a:lnRef idx="2">
              <a:schemeClr val="accent3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8796987" y="3449845"/>
              <a:ext cx="2788389" cy="531299"/>
            </a:xfrm>
            <a:custGeom>
              <a:avLst/>
              <a:gdLst>
                <a:gd name="connsiteX0" fmla="*/ 0 w 3642328"/>
                <a:gd name="connsiteY0" fmla="*/ 0 h 531299"/>
                <a:gd name="connsiteX1" fmla="*/ 3642328 w 3642328"/>
                <a:gd name="connsiteY1" fmla="*/ 0 h 531299"/>
                <a:gd name="connsiteX2" fmla="*/ 3642328 w 3642328"/>
                <a:gd name="connsiteY2" fmla="*/ 531299 h 531299"/>
                <a:gd name="connsiteX3" fmla="*/ 0 w 3642328"/>
                <a:gd name="connsiteY3" fmla="*/ 531299 h 531299"/>
                <a:gd name="connsiteX4" fmla="*/ 0 w 3642328"/>
                <a:gd name="connsiteY4" fmla="*/ 0 h 531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2328" h="531299">
                  <a:moveTo>
                    <a:pt x="0" y="0"/>
                  </a:moveTo>
                  <a:lnTo>
                    <a:pt x="3642328" y="0"/>
                  </a:lnTo>
                  <a:lnTo>
                    <a:pt x="3642328" y="531299"/>
                  </a:lnTo>
                  <a:lnTo>
                    <a:pt x="0" y="5312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4864" tIns="45720" rIns="45720" bIns="4572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>
                  <a:latin typeface="Times New Roman" pitchFamily="18" charset="0"/>
                  <a:cs typeface="Times New Roman" pitchFamily="18" charset="0"/>
                </a:rPr>
                <a:t>АВТОМАТИЗИРОВАННОЕ МЕСТО </a:t>
              </a:r>
              <a:r>
                <a:rPr lang="ru-RU" sz="1300" b="1" kern="1200" dirty="0" smtClean="0">
                  <a:latin typeface="Palatino Linotype" pitchFamily="18" charset="0"/>
                  <a:cs typeface="Times New Roman" pitchFamily="18" charset="0"/>
                </a:rPr>
                <a:t>УЧИТЕЛЯ</a:t>
              </a:r>
              <a:endParaRPr lang="ru-RU" sz="1300" b="1" kern="1200" dirty="0">
                <a:latin typeface="Palatino Linotype" pitchFamily="18" charset="0"/>
                <a:cs typeface="Times New Roman" pitchFamily="18" charset="0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11450359" y="3256888"/>
              <a:ext cx="891828" cy="869729"/>
            </a:xfrm>
            <a:prstGeom prst="ellipse">
              <a:avLst/>
            </a:prstGeom>
            <a:blipFill rotWithShape="0">
              <a:blip r:embed="rId10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олилиния 20"/>
            <p:cNvSpPr/>
            <p:nvPr/>
          </p:nvSpPr>
          <p:spPr>
            <a:xfrm>
              <a:off x="8796988" y="4502308"/>
              <a:ext cx="3099285" cy="466321"/>
            </a:xfrm>
            <a:custGeom>
              <a:avLst/>
              <a:gdLst>
                <a:gd name="connsiteX0" fmla="*/ 0 w 3172663"/>
                <a:gd name="connsiteY0" fmla="*/ 0 h 477053"/>
                <a:gd name="connsiteX1" fmla="*/ 3172663 w 3172663"/>
                <a:gd name="connsiteY1" fmla="*/ 0 h 477053"/>
                <a:gd name="connsiteX2" fmla="*/ 3172663 w 3172663"/>
                <a:gd name="connsiteY2" fmla="*/ 477053 h 477053"/>
                <a:gd name="connsiteX3" fmla="*/ 0 w 3172663"/>
                <a:gd name="connsiteY3" fmla="*/ 477053 h 477053"/>
                <a:gd name="connsiteX4" fmla="*/ 0 w 3172663"/>
                <a:gd name="connsiteY4" fmla="*/ 0 h 47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2663" h="477053">
                  <a:moveTo>
                    <a:pt x="0" y="0"/>
                  </a:moveTo>
                  <a:lnTo>
                    <a:pt x="3172663" y="0"/>
                  </a:lnTo>
                  <a:lnTo>
                    <a:pt x="3172663" y="477053"/>
                  </a:lnTo>
                  <a:lnTo>
                    <a:pt x="0" y="4770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4864" tIns="45720" rIns="45720" bIns="4572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latin typeface="Palatino Linotype" pitchFamily="18" charset="0"/>
                  <a:cs typeface="Times New Roman" pitchFamily="18" charset="0"/>
                </a:rPr>
                <a:t>ПЛАНШЕТЫ</a:t>
              </a:r>
              <a:endParaRPr lang="ru-RU" sz="1400" b="1" kern="1200" dirty="0">
                <a:latin typeface="Palatino Linotype" pitchFamily="18" charset="0"/>
                <a:cs typeface="Times New Roman" pitchFamily="18" charset="0"/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11670295" y="4306333"/>
              <a:ext cx="872202" cy="869004"/>
            </a:xfrm>
            <a:prstGeom prst="ellipse">
              <a:avLst/>
            </a:prstGeom>
            <a:blipFill rotWithShape="0">
              <a:blip r:embed="rId11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олилиния 22"/>
            <p:cNvSpPr/>
            <p:nvPr/>
          </p:nvSpPr>
          <p:spPr>
            <a:xfrm>
              <a:off x="8796987" y="5374303"/>
              <a:ext cx="3099286" cy="593645"/>
            </a:xfrm>
            <a:custGeom>
              <a:avLst/>
              <a:gdLst>
                <a:gd name="connsiteX0" fmla="*/ 0 w 3197727"/>
                <a:gd name="connsiteY0" fmla="*/ 0 h 576100"/>
                <a:gd name="connsiteX1" fmla="*/ 3197727 w 3197727"/>
                <a:gd name="connsiteY1" fmla="*/ 0 h 576100"/>
                <a:gd name="connsiteX2" fmla="*/ 3197727 w 3197727"/>
                <a:gd name="connsiteY2" fmla="*/ 576100 h 576100"/>
                <a:gd name="connsiteX3" fmla="*/ 0 w 3197727"/>
                <a:gd name="connsiteY3" fmla="*/ 576100 h 576100"/>
                <a:gd name="connsiteX4" fmla="*/ 0 w 3197727"/>
                <a:gd name="connsiteY4" fmla="*/ 0 h 57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7727" h="576100">
                  <a:moveTo>
                    <a:pt x="0" y="0"/>
                  </a:moveTo>
                  <a:lnTo>
                    <a:pt x="3197727" y="0"/>
                  </a:lnTo>
                  <a:lnTo>
                    <a:pt x="3197727" y="576100"/>
                  </a:lnTo>
                  <a:lnTo>
                    <a:pt x="0" y="5761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4864" tIns="40640" rIns="40640" bIns="4064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kern="1200" dirty="0" smtClean="0">
                  <a:latin typeface="Palatino Linotype" pitchFamily="18" charset="0"/>
                  <a:cs typeface="Times New Roman" pitchFamily="18" charset="0"/>
                </a:rPr>
                <a:t>СИСТЕМА ХРАНЕНИЯ И ЗАРЯДКИ</a:t>
              </a:r>
              <a:endParaRPr lang="ru-RU" sz="1300" b="1" kern="1200" dirty="0">
                <a:latin typeface="Palatino Linotype" pitchFamily="18" charset="0"/>
                <a:cs typeface="Times New Roman" pitchFamily="18" charset="0"/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11734191" y="5279027"/>
              <a:ext cx="872202" cy="837171"/>
            </a:xfrm>
            <a:prstGeom prst="ellipse">
              <a:avLst/>
            </a:prstGeom>
            <a:blipFill rotWithShape="0">
              <a:blip r:embed="rId12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Полилиния 25"/>
            <p:cNvSpPr/>
            <p:nvPr/>
          </p:nvSpPr>
          <p:spPr>
            <a:xfrm>
              <a:off x="8796987" y="6524087"/>
              <a:ext cx="2873308" cy="572444"/>
            </a:xfrm>
            <a:custGeom>
              <a:avLst/>
              <a:gdLst>
                <a:gd name="connsiteX0" fmla="*/ 0 w 3262695"/>
                <a:gd name="connsiteY0" fmla="*/ 0 h 572444"/>
                <a:gd name="connsiteX1" fmla="*/ 3262695 w 3262695"/>
                <a:gd name="connsiteY1" fmla="*/ 0 h 572444"/>
                <a:gd name="connsiteX2" fmla="*/ 3262695 w 3262695"/>
                <a:gd name="connsiteY2" fmla="*/ 572444 h 572444"/>
                <a:gd name="connsiteX3" fmla="*/ 0 w 3262695"/>
                <a:gd name="connsiteY3" fmla="*/ 572444 h 572444"/>
                <a:gd name="connsiteX4" fmla="*/ 0 w 3262695"/>
                <a:gd name="connsiteY4" fmla="*/ 0 h 5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2695" h="572444">
                  <a:moveTo>
                    <a:pt x="0" y="0"/>
                  </a:moveTo>
                  <a:lnTo>
                    <a:pt x="3262695" y="0"/>
                  </a:lnTo>
                  <a:lnTo>
                    <a:pt x="3262695" y="572444"/>
                  </a:lnTo>
                  <a:lnTo>
                    <a:pt x="0" y="57244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4864" tIns="45720" rIns="45720" bIns="4572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ru-RU" sz="1300" b="1" kern="1200" dirty="0" smtClean="0">
                  <a:latin typeface="Palatino Linotype" pitchFamily="18" charset="0"/>
                  <a:cs typeface="Times New Roman" pitchFamily="18" charset="0"/>
                </a:rPr>
                <a:t>ВЫСОКОСКОРОСТНОЙ</a:t>
              </a:r>
            </a:p>
            <a:p>
              <a:pPr lvl="0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ru-RU" sz="1300" b="1" kern="1200" dirty="0" smtClean="0">
                  <a:latin typeface="Palatino Linotype" pitchFamily="18" charset="0"/>
                  <a:cs typeface="Times New Roman" pitchFamily="18" charset="0"/>
                </a:rPr>
                <a:t> ИНТЕРНЕТ</a:t>
              </a:r>
              <a:endParaRPr lang="ru-RU" sz="1300" b="1" kern="1200" dirty="0">
                <a:latin typeface="Palatino Linotype" pitchFamily="18" charset="0"/>
                <a:cs typeface="Times New Roman" pitchFamily="18" charset="0"/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11450359" y="6385502"/>
              <a:ext cx="833335" cy="782900"/>
            </a:xfrm>
            <a:prstGeom prst="ellipse">
              <a:avLst/>
            </a:prstGeom>
            <a:blipFill rotWithShape="0">
              <a:blip r:embed="rId13" cstate="print"/>
              <a:stretch>
                <a:fillRect/>
              </a:stretch>
            </a:blipFill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7" name="Полилиния 26"/>
          <p:cNvSpPr/>
          <p:nvPr/>
        </p:nvSpPr>
        <p:spPr>
          <a:xfrm>
            <a:off x="5351120" y="3446321"/>
            <a:ext cx="3040063" cy="496531"/>
          </a:xfrm>
          <a:custGeom>
            <a:avLst/>
            <a:gdLst>
              <a:gd name="connsiteX0" fmla="*/ 0 w 2726762"/>
              <a:gd name="connsiteY0" fmla="*/ 0 h 623121"/>
              <a:gd name="connsiteX1" fmla="*/ 2726762 w 2726762"/>
              <a:gd name="connsiteY1" fmla="*/ 0 h 623121"/>
              <a:gd name="connsiteX2" fmla="*/ 2726762 w 2726762"/>
              <a:gd name="connsiteY2" fmla="*/ 623121 h 623121"/>
              <a:gd name="connsiteX3" fmla="*/ 0 w 2726762"/>
              <a:gd name="connsiteY3" fmla="*/ 623121 h 623121"/>
              <a:gd name="connsiteX4" fmla="*/ 0 w 2726762"/>
              <a:gd name="connsiteY4" fmla="*/ 0 h 62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6762" h="623121">
                <a:moveTo>
                  <a:pt x="0" y="0"/>
                </a:moveTo>
                <a:lnTo>
                  <a:pt x="2726762" y="0"/>
                </a:lnTo>
                <a:lnTo>
                  <a:pt x="2726762" y="623121"/>
                </a:lnTo>
                <a:lnTo>
                  <a:pt x="0" y="62312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4602" tIns="45720" rIns="45720" bIns="4572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ОНЛАЙН КУРСЫ </a:t>
            </a:r>
          </a:p>
          <a:p>
            <a:pPr lvl="0" algn="l" defTabSz="800100">
              <a:lnSpc>
                <a:spcPct val="90000"/>
              </a:lnSpc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ДЛЯ 1-11 КЛАССОВ</a:t>
            </a:r>
            <a:endParaRPr lang="ru-RU" sz="14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Стрелка вправо 59"/>
          <p:cNvSpPr/>
          <p:nvPr/>
        </p:nvSpPr>
        <p:spPr>
          <a:xfrm>
            <a:off x="1" y="7536904"/>
            <a:ext cx="12801600" cy="1944216"/>
          </a:xfrm>
          <a:prstGeom prst="rightArrow">
            <a:avLst>
              <a:gd name="adj1" fmla="val 50000"/>
              <a:gd name="adj2" fmla="val 5359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Box 2"/>
          <p:cNvSpPr txBox="1"/>
          <p:nvPr/>
        </p:nvSpPr>
        <p:spPr>
          <a:xfrm>
            <a:off x="1396790" y="138038"/>
            <a:ext cx="10254363" cy="806375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Times New Roman" pitchFamily="18" charset="0"/>
              </a:rPr>
              <a:t>МОБИЛЬНОЕ 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Times New Roman" pitchFamily="18" charset="0"/>
              </a:rPr>
              <a:t>ЭЛЕКТРОННОЕ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Times New Roman" pitchFamily="18" charset="0"/>
              </a:rPr>
              <a:t> ОБРАЗОВАНИЕ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Times New Roman" pitchFamily="18" charset="0"/>
              </a:rPr>
              <a:t> 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Times New Roman" pitchFamily="18" charset="0"/>
              </a:rPr>
              <a:t> КАК 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Times New Roman" pitchFamily="18" charset="0"/>
              </a:rPr>
              <a:t>РЕСУРС ПОВЫШЕНИЯ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Times New Roman" pitchFamily="18" charset="0"/>
              </a:rPr>
              <a:t> ДОСТУПНОСТИ  КАЧЕСТВЕННОГО  ОБРАЗОВАНИЯ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12" name="AutoShape 4" descr="https://mob-edu.ru/wp-content/uploads/2019/03/meo.jpg"/>
          <p:cNvSpPr>
            <a:spLocks noChangeAspect="1" noChangeArrowheads="1"/>
          </p:cNvSpPr>
          <p:nvPr/>
        </p:nvSpPr>
        <p:spPr bwMode="auto">
          <a:xfrm>
            <a:off x="217805" y="-202246"/>
            <a:ext cx="426720" cy="4267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056" name="Группа 2055"/>
          <p:cNvGrpSpPr/>
          <p:nvPr/>
        </p:nvGrpSpPr>
        <p:grpSpPr>
          <a:xfrm>
            <a:off x="237447" y="1743154"/>
            <a:ext cx="3945240" cy="1185238"/>
            <a:chOff x="237447" y="1743154"/>
            <a:chExt cx="3945240" cy="1185238"/>
          </a:xfrm>
        </p:grpSpPr>
        <p:sp>
          <p:nvSpPr>
            <p:cNvPr id="2057" name="Полилиния 2056"/>
            <p:cNvSpPr/>
            <p:nvPr/>
          </p:nvSpPr>
          <p:spPr>
            <a:xfrm>
              <a:off x="907330" y="1754263"/>
              <a:ext cx="3275357" cy="1102122"/>
            </a:xfrm>
            <a:custGeom>
              <a:avLst/>
              <a:gdLst>
                <a:gd name="connsiteX0" fmla="*/ 0 w 3275357"/>
                <a:gd name="connsiteY0" fmla="*/ 0 h 983739"/>
                <a:gd name="connsiteX1" fmla="*/ 2783488 w 3275357"/>
                <a:gd name="connsiteY1" fmla="*/ 0 h 983739"/>
                <a:gd name="connsiteX2" fmla="*/ 3275357 w 3275357"/>
                <a:gd name="connsiteY2" fmla="*/ 491870 h 983739"/>
                <a:gd name="connsiteX3" fmla="*/ 2783488 w 3275357"/>
                <a:gd name="connsiteY3" fmla="*/ 983739 h 983739"/>
                <a:gd name="connsiteX4" fmla="*/ 0 w 3275357"/>
                <a:gd name="connsiteY4" fmla="*/ 983739 h 983739"/>
                <a:gd name="connsiteX5" fmla="*/ 0 w 3275357"/>
                <a:gd name="connsiteY5" fmla="*/ 0 h 98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5357" h="983739">
                  <a:moveTo>
                    <a:pt x="3275357" y="983738"/>
                  </a:moveTo>
                  <a:lnTo>
                    <a:pt x="491869" y="983738"/>
                  </a:lnTo>
                  <a:lnTo>
                    <a:pt x="0" y="491869"/>
                  </a:lnTo>
                  <a:lnTo>
                    <a:pt x="491869" y="1"/>
                  </a:lnTo>
                  <a:lnTo>
                    <a:pt x="3275357" y="1"/>
                  </a:lnTo>
                  <a:lnTo>
                    <a:pt x="3275357" y="98373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36839" tIns="68581" rIns="128016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u="sng" kern="1200" dirty="0" err="1" smtClean="0">
                  <a:latin typeface="Palatino Linotype" pitchFamily="18" charset="0"/>
                  <a:cs typeface="Times New Roman" pitchFamily="18" charset="0"/>
                </a:rPr>
                <a:t>Тьютор</a:t>
              </a:r>
              <a:r>
                <a:rPr lang="ru-RU" sz="1800" b="1" kern="1200" dirty="0" smtClean="0">
                  <a:latin typeface="Palatino Linotype" pitchFamily="18" charset="0"/>
                  <a:cs typeface="Times New Roman" pitchFamily="18" charset="0"/>
                </a:rPr>
                <a:t>, прошедший курсы </a:t>
              </a:r>
              <a:r>
                <a:rPr lang="ru-RU" sz="1800" b="1" kern="1200" dirty="0" smtClean="0">
                  <a:latin typeface="Palatino Linotype" pitchFamily="18" charset="0"/>
                </a:rPr>
                <a:t>повышения квалификации</a:t>
              </a:r>
              <a:endParaRPr lang="ru-RU" sz="1800" b="1" kern="1200" dirty="0">
                <a:latin typeface="Palatino Linotype" pitchFamily="18" charset="0"/>
                <a:cs typeface="Times New Roman" pitchFamily="18" charset="0"/>
              </a:endParaRPr>
            </a:p>
          </p:txBody>
        </p:sp>
        <p:sp>
          <p:nvSpPr>
            <p:cNvPr id="2058" name="Овал 2057"/>
            <p:cNvSpPr/>
            <p:nvPr/>
          </p:nvSpPr>
          <p:spPr>
            <a:xfrm>
              <a:off x="237447" y="1743154"/>
              <a:ext cx="1183761" cy="1185238"/>
            </a:xfrm>
            <a:prstGeom prst="ellipse">
              <a:avLst/>
            </a:prstGeom>
            <a:blipFill rotWithShape="1">
              <a:blip r:embed="rId14" cstate="print"/>
              <a:stretch>
                <a:fillRect/>
              </a:stretch>
            </a:blipFill>
            <a:ln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4" name="TextBox 13"/>
          <p:cNvSpPr txBox="1"/>
          <p:nvPr/>
        </p:nvSpPr>
        <p:spPr>
          <a:xfrm>
            <a:off x="9659733" y="1269740"/>
            <a:ext cx="26824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  <a:latin typeface="Palatino Linotype" pitchFamily="18" charset="0"/>
                <a:cs typeface="Times New Roman" pitchFamily="18" charset="0"/>
              </a:rPr>
              <a:t>УСЛОВИЯ</a:t>
            </a:r>
            <a:endParaRPr lang="ru-RU" sz="2200" b="1" dirty="0">
              <a:solidFill>
                <a:schemeClr val="accent3">
                  <a:lumMod val="75000"/>
                </a:schemeClr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36304" y="1269742"/>
            <a:ext cx="1728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Palatino Linotype" pitchFamily="18" charset="0"/>
                <a:cs typeface="Times New Roman" pitchFamily="18" charset="0"/>
              </a:rPr>
              <a:t>УЧИТЕЛЬ</a:t>
            </a:r>
            <a:endParaRPr lang="ru-RU" sz="2200" b="1" dirty="0">
              <a:solidFill>
                <a:srgbClr val="C00000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5" name="AutoShape 6" descr="http://scoolbarsuki.lbihost.ru/wp-content/uploads/sites/323/2019/04/5lbSrxpnu85PUNt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://scoolbarsuki.lbihost.ru/wp-content/uploads/sites/323/2019/04/5lbSrxpnu85PUNtm.pn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1" descr="http://new.kemcdo.ru/files/2019-03/8643_2619.pn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https://mob-edu.ru/wp-content/uploads/2019/04/cropped-logo-08.png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1421209" y="1269742"/>
            <a:ext cx="2747346" cy="5065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424386" y="1269741"/>
            <a:ext cx="2992638" cy="5065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9641160" y="1269741"/>
            <a:ext cx="2808311" cy="50652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68" name="Полилиния 67"/>
          <p:cNvSpPr/>
          <p:nvPr/>
        </p:nvSpPr>
        <p:spPr>
          <a:xfrm>
            <a:off x="5403346" y="4467979"/>
            <a:ext cx="3034897" cy="496531"/>
          </a:xfrm>
          <a:custGeom>
            <a:avLst/>
            <a:gdLst>
              <a:gd name="connsiteX0" fmla="*/ 0 w 2726762"/>
              <a:gd name="connsiteY0" fmla="*/ 0 h 623121"/>
              <a:gd name="connsiteX1" fmla="*/ 2726762 w 2726762"/>
              <a:gd name="connsiteY1" fmla="*/ 0 h 623121"/>
              <a:gd name="connsiteX2" fmla="*/ 2726762 w 2726762"/>
              <a:gd name="connsiteY2" fmla="*/ 623121 h 623121"/>
              <a:gd name="connsiteX3" fmla="*/ 0 w 2726762"/>
              <a:gd name="connsiteY3" fmla="*/ 623121 h 623121"/>
              <a:gd name="connsiteX4" fmla="*/ 0 w 2726762"/>
              <a:gd name="connsiteY4" fmla="*/ 0 h 62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6762" h="623121">
                <a:moveTo>
                  <a:pt x="0" y="0"/>
                </a:moveTo>
                <a:lnTo>
                  <a:pt x="2726762" y="0"/>
                </a:lnTo>
                <a:lnTo>
                  <a:pt x="2726762" y="623121"/>
                </a:lnTo>
                <a:lnTo>
                  <a:pt x="0" y="62312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4602" tIns="45720" rIns="45720" bIns="4572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latin typeface="Times New Roman" pitchFamily="18" charset="0"/>
                <a:cs typeface="Times New Roman" pitchFamily="18" charset="0"/>
              </a:rPr>
              <a:t>РАБОТА С ДЕТЬМИ С ОВЗ</a:t>
            </a:r>
            <a:endParaRPr lang="ru-RU" sz="14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олилиния 69"/>
          <p:cNvSpPr/>
          <p:nvPr/>
        </p:nvSpPr>
        <p:spPr>
          <a:xfrm>
            <a:off x="5424386" y="5449347"/>
            <a:ext cx="2992637" cy="496531"/>
          </a:xfrm>
          <a:custGeom>
            <a:avLst/>
            <a:gdLst>
              <a:gd name="connsiteX0" fmla="*/ 0 w 2726762"/>
              <a:gd name="connsiteY0" fmla="*/ 0 h 623121"/>
              <a:gd name="connsiteX1" fmla="*/ 2726762 w 2726762"/>
              <a:gd name="connsiteY1" fmla="*/ 0 h 623121"/>
              <a:gd name="connsiteX2" fmla="*/ 2726762 w 2726762"/>
              <a:gd name="connsiteY2" fmla="*/ 623121 h 623121"/>
              <a:gd name="connsiteX3" fmla="*/ 0 w 2726762"/>
              <a:gd name="connsiteY3" fmla="*/ 623121 h 623121"/>
              <a:gd name="connsiteX4" fmla="*/ 0 w 2726762"/>
              <a:gd name="connsiteY4" fmla="*/ 0 h 62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6762" h="623121">
                <a:moveTo>
                  <a:pt x="0" y="0"/>
                </a:moveTo>
                <a:lnTo>
                  <a:pt x="2726762" y="0"/>
                </a:lnTo>
                <a:lnTo>
                  <a:pt x="2726762" y="623121"/>
                </a:lnTo>
                <a:lnTo>
                  <a:pt x="0" y="62312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4602" tIns="45720" rIns="45720" bIns="4572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latin typeface="Palatino Linotype" pitchFamily="18" charset="0"/>
                <a:cs typeface="Times New Roman" pitchFamily="18" charset="0"/>
              </a:rPr>
              <a:t>РАБОТА С ОДАРЕННЫМИ ДЕТЬМИ</a:t>
            </a:r>
            <a:endParaRPr lang="ru-RU" sz="1400" b="1" kern="1200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72" name="Полилиния 71"/>
          <p:cNvSpPr/>
          <p:nvPr/>
        </p:nvSpPr>
        <p:spPr>
          <a:xfrm>
            <a:off x="5464998" y="6408655"/>
            <a:ext cx="2992638" cy="496531"/>
          </a:xfrm>
          <a:custGeom>
            <a:avLst/>
            <a:gdLst>
              <a:gd name="connsiteX0" fmla="*/ 0 w 2726762"/>
              <a:gd name="connsiteY0" fmla="*/ 0 h 623121"/>
              <a:gd name="connsiteX1" fmla="*/ 2726762 w 2726762"/>
              <a:gd name="connsiteY1" fmla="*/ 0 h 623121"/>
              <a:gd name="connsiteX2" fmla="*/ 2726762 w 2726762"/>
              <a:gd name="connsiteY2" fmla="*/ 623121 h 623121"/>
              <a:gd name="connsiteX3" fmla="*/ 0 w 2726762"/>
              <a:gd name="connsiteY3" fmla="*/ 623121 h 623121"/>
              <a:gd name="connsiteX4" fmla="*/ 0 w 2726762"/>
              <a:gd name="connsiteY4" fmla="*/ 0 h 62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6762" h="623121">
                <a:moveTo>
                  <a:pt x="0" y="0"/>
                </a:moveTo>
                <a:lnTo>
                  <a:pt x="2726762" y="0"/>
                </a:lnTo>
                <a:lnTo>
                  <a:pt x="2726762" y="623121"/>
                </a:lnTo>
                <a:lnTo>
                  <a:pt x="0" y="62312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4602" tIns="45720" rIns="45720" bIns="4572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itchFamily="18" charset="0"/>
                <a:cs typeface="Times New Roman" pitchFamily="18" charset="0"/>
              </a:rPr>
              <a:t>СООТВЕТСТВУЕТ ТРЕБОВАНИЯМ ФГОС</a:t>
            </a:r>
            <a:endParaRPr lang="ru-RU" sz="14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Скругленный прямоугольник 2048"/>
          <p:cNvSpPr/>
          <p:nvPr/>
        </p:nvSpPr>
        <p:spPr>
          <a:xfrm>
            <a:off x="98504" y="7481610"/>
            <a:ext cx="3874712" cy="20007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endParaRPr lang="ru-RU" dirty="0"/>
          </a:p>
        </p:txBody>
      </p:sp>
      <p:sp>
        <p:nvSpPr>
          <p:cNvPr id="2050" name="Прямоугольник 2049"/>
          <p:cNvSpPr/>
          <p:nvPr/>
        </p:nvSpPr>
        <p:spPr>
          <a:xfrm>
            <a:off x="237447" y="7489443"/>
            <a:ext cx="3596826" cy="221599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buClr>
                <a:srgbClr val="FF0000"/>
              </a:buClr>
              <a:tabLst>
                <a:tab pos="468000" algn="l"/>
              </a:tabLst>
            </a:pPr>
            <a:r>
              <a:rPr lang="ru-RU" sz="1500" b="1" dirty="0" smtClean="0">
                <a:latin typeface="Palatino Linotype" pitchFamily="18" charset="0"/>
              </a:rPr>
              <a:t>Создан Методический портфель – сборник авторских материалов и методический разработок, который </a:t>
            </a:r>
            <a:r>
              <a:rPr lang="ru-RU" sz="1500" b="1" dirty="0">
                <a:latin typeface="Palatino Linotype" pitchFamily="18" charset="0"/>
              </a:rPr>
              <a:t>победил в </a:t>
            </a:r>
            <a:r>
              <a:rPr lang="ru-RU" sz="1500" b="1" dirty="0" smtClean="0">
                <a:latin typeface="Palatino Linotype" pitchFamily="18" charset="0"/>
              </a:rPr>
              <a:t>конкурсе </a:t>
            </a:r>
            <a:r>
              <a:rPr lang="ru-RU" sz="1500" b="1" dirty="0">
                <a:latin typeface="Palatino Linotype" pitchFamily="18" charset="0"/>
              </a:rPr>
              <a:t>инновационных проектов в рамках Форума педагогических идей и инновационных практик </a:t>
            </a:r>
            <a:endParaRPr lang="ru-RU" sz="1500" b="1" dirty="0" smtClean="0">
              <a:latin typeface="Palatino Linotype" pitchFamily="18" charset="0"/>
            </a:endParaRPr>
          </a:p>
          <a:p>
            <a:pPr>
              <a:buClr>
                <a:srgbClr val="FF0000"/>
              </a:buClr>
              <a:tabLst>
                <a:tab pos="468000" algn="l"/>
              </a:tabLst>
            </a:pPr>
            <a:r>
              <a:rPr lang="ru-RU" sz="1500" b="1" dirty="0" smtClean="0">
                <a:latin typeface="Palatino Linotype" pitchFamily="18" charset="0"/>
              </a:rPr>
              <a:t>в </a:t>
            </a:r>
            <a:r>
              <a:rPr lang="ru-RU" sz="1500" b="1" dirty="0">
                <a:latin typeface="Palatino Linotype" pitchFamily="18" charset="0"/>
              </a:rPr>
              <a:t>декабре 2018 года</a:t>
            </a:r>
            <a:r>
              <a:rPr lang="ru-RU" sz="1500" b="1" dirty="0" smtClean="0">
                <a:latin typeface="Palatino Linotype" pitchFamily="18" charset="0"/>
              </a:rPr>
              <a:t>.</a:t>
            </a:r>
          </a:p>
          <a:p>
            <a:pPr algn="just">
              <a:buClr>
                <a:srgbClr val="FF0000"/>
              </a:buClr>
              <a:tabLst>
                <a:tab pos="468000" algn="l"/>
              </a:tabLst>
            </a:pPr>
            <a:endParaRPr lang="ru-RU" sz="1800" b="1" dirty="0">
              <a:latin typeface="Palatino Linotype" pitchFamily="18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4168554" y="7480390"/>
            <a:ext cx="7416822" cy="20172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endParaRPr lang="ru-RU" dirty="0"/>
          </a:p>
        </p:txBody>
      </p:sp>
      <p:sp>
        <p:nvSpPr>
          <p:cNvPr id="2065" name="TextBox 2064"/>
          <p:cNvSpPr txBox="1"/>
          <p:nvPr/>
        </p:nvSpPr>
        <p:spPr>
          <a:xfrm>
            <a:off x="6884305" y="7466314"/>
            <a:ext cx="47010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500" b="1" dirty="0">
                <a:latin typeface="Palatino Linotype" pitchFamily="18" charset="0"/>
              </a:rPr>
              <a:t>2018 год </a:t>
            </a:r>
            <a:r>
              <a:rPr lang="ru-RU" sz="1500" b="1" dirty="0" smtClean="0">
                <a:latin typeface="Palatino Linotype" pitchFamily="18" charset="0"/>
              </a:rPr>
              <a:t>-– </a:t>
            </a:r>
            <a:r>
              <a:rPr lang="ru-RU" sz="1500" b="1" dirty="0">
                <a:latin typeface="Palatino Linotype" pitchFamily="18" charset="0"/>
              </a:rPr>
              <a:t>победители </a:t>
            </a:r>
            <a:r>
              <a:rPr lang="ru-RU" sz="1500" b="1" dirty="0" smtClean="0">
                <a:latin typeface="Palatino Linotype" pitchFamily="18" charset="0"/>
              </a:rPr>
              <a:t>муниципального этапа </a:t>
            </a:r>
            <a:r>
              <a:rPr lang="ru-RU" sz="1500" b="1" dirty="0" err="1" smtClean="0">
                <a:latin typeface="Palatino Linotype" pitchFamily="18" charset="0"/>
              </a:rPr>
              <a:t>Метапредметной</a:t>
            </a:r>
            <a:r>
              <a:rPr lang="ru-RU" sz="1500" b="1" dirty="0" smtClean="0">
                <a:latin typeface="Palatino Linotype" pitchFamily="18" charset="0"/>
              </a:rPr>
              <a:t> олимпиады.</a:t>
            </a:r>
          </a:p>
          <a:p>
            <a:pPr>
              <a:spcAft>
                <a:spcPts val="600"/>
              </a:spcAft>
            </a:pPr>
            <a:r>
              <a:rPr lang="ru-RU" sz="1500" b="1" dirty="0" smtClean="0">
                <a:latin typeface="Palatino Linotype" pitchFamily="18" charset="0"/>
              </a:rPr>
              <a:t>2018, 2019 год </a:t>
            </a:r>
            <a:r>
              <a:rPr lang="ru-RU" sz="1500" b="1" dirty="0">
                <a:latin typeface="Palatino Linotype" pitchFamily="18" charset="0"/>
              </a:rPr>
              <a:t>- первое место </a:t>
            </a:r>
            <a:r>
              <a:rPr lang="ru-RU" sz="1500" b="1" dirty="0" smtClean="0">
                <a:latin typeface="Palatino Linotype" pitchFamily="18" charset="0"/>
              </a:rPr>
              <a:t>в </a:t>
            </a:r>
            <a:r>
              <a:rPr lang="ru-RU" sz="1500" b="1" dirty="0">
                <a:latin typeface="Palatino Linotype" pitchFamily="18" charset="0"/>
              </a:rPr>
              <a:t>заключительном этапе </a:t>
            </a:r>
            <a:r>
              <a:rPr lang="ru-RU" sz="1500" b="1" dirty="0" smtClean="0">
                <a:latin typeface="Palatino Linotype" pitchFamily="18" charset="0"/>
              </a:rPr>
              <a:t>Региональной </a:t>
            </a:r>
            <a:r>
              <a:rPr lang="ru-RU" sz="1500" b="1" dirty="0">
                <a:latin typeface="Palatino Linotype" pitchFamily="18" charset="0"/>
              </a:rPr>
              <a:t>олимпиады школьников среди школ </a:t>
            </a:r>
            <a:r>
              <a:rPr lang="ru-RU" sz="1500" b="1" dirty="0" smtClean="0">
                <a:latin typeface="Palatino Linotype" pitchFamily="18" charset="0"/>
              </a:rPr>
              <a:t>города.</a:t>
            </a:r>
          </a:p>
          <a:p>
            <a:r>
              <a:rPr lang="ru-RU" sz="1500" b="1" dirty="0" smtClean="0">
                <a:latin typeface="Palatino Linotype" pitchFamily="18" charset="0"/>
              </a:rPr>
              <a:t>2018, 2019 </a:t>
            </a:r>
            <a:r>
              <a:rPr lang="ru-RU" sz="1500" b="1" dirty="0">
                <a:latin typeface="Palatino Linotype" pitchFamily="18" charset="0"/>
              </a:rPr>
              <a:t>год - Кубок города (муниципальный этап) по 3 предметным  олимпиадам НОО </a:t>
            </a:r>
            <a:endParaRPr lang="ru-RU" sz="1500" b="1" dirty="0" smtClean="0">
              <a:latin typeface="Palatino Linotype" pitchFamily="18" charset="0"/>
            </a:endParaRPr>
          </a:p>
          <a:p>
            <a:r>
              <a:rPr lang="ru-RU" sz="1500" b="1" dirty="0" smtClean="0">
                <a:latin typeface="Palatino Linotype" pitchFamily="18" charset="0"/>
              </a:rPr>
              <a:t>(22 и 27 </a:t>
            </a:r>
            <a:r>
              <a:rPr lang="ru-RU" sz="1500" b="1" dirty="0">
                <a:latin typeface="Palatino Linotype" pitchFamily="18" charset="0"/>
              </a:rPr>
              <a:t>призовых </a:t>
            </a:r>
            <a:r>
              <a:rPr lang="ru-RU" sz="1500" b="1" dirty="0" smtClean="0">
                <a:latin typeface="Palatino Linotype" pitchFamily="18" charset="0"/>
              </a:rPr>
              <a:t>мест).</a:t>
            </a:r>
            <a:endParaRPr lang="ru-RU" sz="1500" b="1" dirty="0">
              <a:latin typeface="Palatino Linotyp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248" t="22511" r="34700" b="30146"/>
          <a:stretch/>
        </p:blipFill>
        <p:spPr bwMode="auto">
          <a:xfrm>
            <a:off x="4436315" y="7606231"/>
            <a:ext cx="2339610" cy="1765567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Box 2065"/>
          <p:cNvSpPr txBox="1"/>
          <p:nvPr/>
        </p:nvSpPr>
        <p:spPr>
          <a:xfrm>
            <a:off x="6009555" y="1269741"/>
            <a:ext cx="16546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latin typeface="Palatino Linotype" pitchFamily="18" charset="0"/>
              </a:rPr>
              <a:t>КОНТЕНТ</a:t>
            </a:r>
            <a:endParaRPr lang="ru-RU" sz="2200" b="1" dirty="0">
              <a:solidFill>
                <a:schemeClr val="accent6">
                  <a:lumMod val="75000"/>
                </a:schemeClr>
              </a:solidFill>
              <a:latin typeface="Palatino Linotype" pitchFamily="18" charset="0"/>
            </a:endParaRPr>
          </a:p>
        </p:txBody>
      </p:sp>
      <p:grpSp>
        <p:nvGrpSpPr>
          <p:cNvPr id="2072" name="Группа 2071"/>
          <p:cNvGrpSpPr/>
          <p:nvPr/>
        </p:nvGrpSpPr>
        <p:grpSpPr>
          <a:xfrm>
            <a:off x="4941089" y="3378854"/>
            <a:ext cx="627875" cy="619405"/>
            <a:chOff x="4988149" y="4007635"/>
            <a:chExt cx="627875" cy="619405"/>
          </a:xfrm>
        </p:grpSpPr>
        <p:sp>
          <p:nvSpPr>
            <p:cNvPr id="106" name="Овал 105"/>
            <p:cNvSpPr/>
            <p:nvPr/>
          </p:nvSpPr>
          <p:spPr>
            <a:xfrm>
              <a:off x="4988149" y="4007635"/>
              <a:ext cx="627875" cy="6194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1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17">
                      <a14:imgEffect>
                        <a14:backgroundRemoval t="10000" b="90000" l="10000" r="90000">
                          <a14:foregroundMark x1="70769" y1="32308" x2="70769" y2="32308"/>
                          <a14:backgroundMark x1="50256" y1="17436" x2="50256" y2="17436"/>
                          <a14:backgroundMark x1="37436" y1="24103" x2="37436" y2="24103"/>
                          <a14:backgroundMark x1="26154" y1="32308" x2="26154" y2="32308"/>
                          <a14:backgroundMark x1="19487" y1="48205" x2="19487" y2="48205"/>
                          <a14:backgroundMark x1="22564" y1="58974" x2="22564" y2="58974"/>
                          <a14:backgroundMark x1="24615" y1="70769" x2="24615" y2="7076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587" t="6656" r="9477" b="22684"/>
            <a:stretch/>
          </p:blipFill>
          <p:spPr bwMode="auto">
            <a:xfrm>
              <a:off x="5027624" y="4075101"/>
              <a:ext cx="527016" cy="5105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  <p:grpSp>
        <p:nvGrpSpPr>
          <p:cNvPr id="109" name="Группа 108"/>
          <p:cNvGrpSpPr/>
          <p:nvPr/>
        </p:nvGrpSpPr>
        <p:grpSpPr>
          <a:xfrm>
            <a:off x="4940099" y="4406541"/>
            <a:ext cx="627875" cy="619405"/>
            <a:chOff x="4988149" y="4007635"/>
            <a:chExt cx="627875" cy="619405"/>
          </a:xfrm>
        </p:grpSpPr>
        <p:sp>
          <p:nvSpPr>
            <p:cNvPr id="110" name="Овал 109"/>
            <p:cNvSpPr/>
            <p:nvPr/>
          </p:nvSpPr>
          <p:spPr>
            <a:xfrm>
              <a:off x="4988149" y="4007635"/>
              <a:ext cx="627875" cy="6194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1" name="Picture 3"/>
            <p:cNvPicPr>
              <a:picLocks noChangeAspect="1" noChangeArrowheads="1"/>
            </p:cNvPicPr>
            <p:nvPr/>
          </p:nvPicPr>
          <p:blipFill rotWithShape="1">
            <a:blip r:embed="rId1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17">
                      <a14:imgEffect>
                        <a14:backgroundRemoval t="10000" b="90000" l="10000" r="90000">
                          <a14:foregroundMark x1="70769" y1="32308" x2="70769" y2="32308"/>
                          <a14:backgroundMark x1="50256" y1="17436" x2="50256" y2="17436"/>
                          <a14:backgroundMark x1="37436" y1="24103" x2="37436" y2="24103"/>
                          <a14:backgroundMark x1="26154" y1="32308" x2="26154" y2="32308"/>
                          <a14:backgroundMark x1="19487" y1="48205" x2="19487" y2="48205"/>
                          <a14:backgroundMark x1="22564" y1="58974" x2="22564" y2="58974"/>
                          <a14:backgroundMark x1="24615" y1="70769" x2="24615" y2="7076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587" t="6656" r="9477" b="22684"/>
            <a:stretch/>
          </p:blipFill>
          <p:spPr bwMode="auto">
            <a:xfrm>
              <a:off x="5027624" y="4075101"/>
              <a:ext cx="527016" cy="5105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  <p:grpSp>
        <p:nvGrpSpPr>
          <p:cNvPr id="112" name="Группа 111"/>
          <p:cNvGrpSpPr/>
          <p:nvPr/>
        </p:nvGrpSpPr>
        <p:grpSpPr>
          <a:xfrm>
            <a:off x="4940098" y="5387766"/>
            <a:ext cx="627875" cy="619405"/>
            <a:chOff x="4988149" y="4007635"/>
            <a:chExt cx="627875" cy="619405"/>
          </a:xfrm>
        </p:grpSpPr>
        <p:sp>
          <p:nvSpPr>
            <p:cNvPr id="113" name="Овал 112"/>
            <p:cNvSpPr/>
            <p:nvPr/>
          </p:nvSpPr>
          <p:spPr>
            <a:xfrm>
              <a:off x="4988149" y="4007635"/>
              <a:ext cx="627875" cy="6194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4" name="Picture 3"/>
            <p:cNvPicPr>
              <a:picLocks noChangeAspect="1" noChangeArrowheads="1"/>
            </p:cNvPicPr>
            <p:nvPr/>
          </p:nvPicPr>
          <p:blipFill rotWithShape="1">
            <a:blip r:embed="rId1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17">
                      <a14:imgEffect>
                        <a14:backgroundRemoval t="10000" b="90000" l="10000" r="90000">
                          <a14:foregroundMark x1="70769" y1="32308" x2="70769" y2="32308"/>
                          <a14:backgroundMark x1="50256" y1="17436" x2="50256" y2="17436"/>
                          <a14:backgroundMark x1="37436" y1="24103" x2="37436" y2="24103"/>
                          <a14:backgroundMark x1="26154" y1="32308" x2="26154" y2="32308"/>
                          <a14:backgroundMark x1="19487" y1="48205" x2="19487" y2="48205"/>
                          <a14:backgroundMark x1="22564" y1="58974" x2="22564" y2="58974"/>
                          <a14:backgroundMark x1="24615" y1="70769" x2="24615" y2="7076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587" t="6656" r="9477" b="22684"/>
            <a:stretch/>
          </p:blipFill>
          <p:spPr bwMode="auto">
            <a:xfrm>
              <a:off x="5027624" y="4075101"/>
              <a:ext cx="527016" cy="5105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  <p:grpSp>
        <p:nvGrpSpPr>
          <p:cNvPr id="115" name="Группа 114"/>
          <p:cNvGrpSpPr/>
          <p:nvPr/>
        </p:nvGrpSpPr>
        <p:grpSpPr>
          <a:xfrm>
            <a:off x="4981026" y="6337048"/>
            <a:ext cx="627875" cy="619405"/>
            <a:chOff x="4988149" y="4007635"/>
            <a:chExt cx="627875" cy="619405"/>
          </a:xfrm>
        </p:grpSpPr>
        <p:sp>
          <p:nvSpPr>
            <p:cNvPr id="116" name="Овал 115"/>
            <p:cNvSpPr/>
            <p:nvPr/>
          </p:nvSpPr>
          <p:spPr>
            <a:xfrm>
              <a:off x="4988149" y="4007635"/>
              <a:ext cx="627875" cy="6194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7" name="Picture 3"/>
            <p:cNvPicPr>
              <a:picLocks noChangeAspect="1" noChangeArrowheads="1"/>
            </p:cNvPicPr>
            <p:nvPr/>
          </p:nvPicPr>
          <p:blipFill rotWithShape="1">
            <a:blip r:embed="rId1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17">
                      <a14:imgEffect>
                        <a14:backgroundRemoval t="10000" b="90000" l="10000" r="90000">
                          <a14:foregroundMark x1="70769" y1="32308" x2="70769" y2="32308"/>
                          <a14:backgroundMark x1="50256" y1="17436" x2="50256" y2="17436"/>
                          <a14:backgroundMark x1="37436" y1="24103" x2="37436" y2="24103"/>
                          <a14:backgroundMark x1="26154" y1="32308" x2="26154" y2="32308"/>
                          <a14:backgroundMark x1="19487" y1="48205" x2="19487" y2="48205"/>
                          <a14:backgroundMark x1="22564" y1="58974" x2="22564" y2="58974"/>
                          <a14:backgroundMark x1="24615" y1="70769" x2="24615" y2="7076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587" t="6656" r="9477" b="22684"/>
            <a:stretch/>
          </p:blipFill>
          <p:spPr bwMode="auto">
            <a:xfrm>
              <a:off x="5027624" y="4075101"/>
              <a:ext cx="527016" cy="5105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1153" y="-12018"/>
            <a:ext cx="1150447" cy="110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2424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60"/>
          <p:cNvSpPr/>
          <p:nvPr/>
        </p:nvSpPr>
        <p:spPr>
          <a:xfrm>
            <a:off x="9641160" y="1269741"/>
            <a:ext cx="2808311" cy="506524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421209" y="1231923"/>
            <a:ext cx="2747346" cy="506523"/>
          </a:xfrm>
          <a:prstGeom prst="rect">
            <a:avLst/>
          </a:prstGeom>
          <a:solidFill>
            <a:schemeClr val="accent2">
              <a:hueOff val="0"/>
              <a:satOff val="0"/>
              <a:lumOff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7" name="Прямоугольник 2066"/>
          <p:cNvSpPr/>
          <p:nvPr/>
        </p:nvSpPr>
        <p:spPr>
          <a:xfrm>
            <a:off x="0" y="-3372"/>
            <a:ext cx="12801600" cy="10388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94"/>
            <a:ext cx="1223391" cy="105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62" name="Группа 2061"/>
          <p:cNvGrpSpPr/>
          <p:nvPr/>
        </p:nvGrpSpPr>
        <p:grpSpPr>
          <a:xfrm>
            <a:off x="8651620" y="1776263"/>
            <a:ext cx="3797902" cy="1080122"/>
            <a:chOff x="8651620" y="1776263"/>
            <a:chExt cx="3797902" cy="1080122"/>
          </a:xfrm>
        </p:grpSpPr>
        <p:sp>
          <p:nvSpPr>
            <p:cNvPr id="2063" name="Полилиния 2062"/>
            <p:cNvSpPr/>
            <p:nvPr/>
          </p:nvSpPr>
          <p:spPr>
            <a:xfrm>
              <a:off x="9137136" y="1776263"/>
              <a:ext cx="3312386" cy="1080122"/>
            </a:xfrm>
            <a:custGeom>
              <a:avLst/>
              <a:gdLst>
                <a:gd name="connsiteX0" fmla="*/ 0 w 3312386"/>
                <a:gd name="connsiteY0" fmla="*/ 0 h 1008112"/>
                <a:gd name="connsiteX1" fmla="*/ 2808330 w 3312386"/>
                <a:gd name="connsiteY1" fmla="*/ 0 h 1008112"/>
                <a:gd name="connsiteX2" fmla="*/ 3312386 w 3312386"/>
                <a:gd name="connsiteY2" fmla="*/ 504056 h 1008112"/>
                <a:gd name="connsiteX3" fmla="*/ 2808330 w 3312386"/>
                <a:gd name="connsiteY3" fmla="*/ 1008112 h 1008112"/>
                <a:gd name="connsiteX4" fmla="*/ 0 w 3312386"/>
                <a:gd name="connsiteY4" fmla="*/ 1008112 h 1008112"/>
                <a:gd name="connsiteX5" fmla="*/ 0 w 3312386"/>
                <a:gd name="connsiteY5" fmla="*/ 0 h 10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2386" h="1008112">
                  <a:moveTo>
                    <a:pt x="3312386" y="1008111"/>
                  </a:moveTo>
                  <a:lnTo>
                    <a:pt x="504056" y="1008111"/>
                  </a:lnTo>
                  <a:lnTo>
                    <a:pt x="0" y="504056"/>
                  </a:lnTo>
                  <a:lnTo>
                    <a:pt x="504056" y="1"/>
                  </a:lnTo>
                  <a:lnTo>
                    <a:pt x="3312386" y="1"/>
                  </a:lnTo>
                  <a:lnTo>
                    <a:pt x="3312386" y="1008111"/>
                  </a:lnTo>
                  <a:close/>
                </a:path>
              </a:pathLst>
            </a:cu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6577" tIns="60961" rIns="113792" bIns="6096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ru-RU" sz="1800" b="1" u="sng" kern="1200" dirty="0" smtClean="0">
                  <a:solidFill>
                    <a:schemeClr val="accent3">
                      <a:lumMod val="75000"/>
                    </a:schemeClr>
                  </a:solidFill>
                  <a:latin typeface="Palatino Linotype" pitchFamily="18" charset="0"/>
                  <a:cs typeface="Times New Roman" pitchFamily="18" charset="0"/>
                </a:rPr>
                <a:t>Базовый класс МЭО</a:t>
              </a:r>
              <a:r>
                <a:rPr lang="ru-RU" sz="1600" b="1" kern="1200" dirty="0" smtClean="0">
                  <a:solidFill>
                    <a:schemeClr val="accent3">
                      <a:lumMod val="75000"/>
                    </a:schemeClr>
                  </a:solidFill>
                  <a:latin typeface="Palatino Linotype" pitchFamily="18" charset="0"/>
                  <a:cs typeface="Times New Roman" pitchFamily="18" charset="0"/>
                </a:rPr>
                <a:t> – победитель областного конкурса кабинетов в 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ru-RU" sz="1600" b="1" kern="1200" dirty="0" smtClean="0">
                  <a:solidFill>
                    <a:schemeClr val="accent3">
                      <a:lumMod val="75000"/>
                    </a:schemeClr>
                  </a:solidFill>
                  <a:latin typeface="Palatino Linotype" pitchFamily="18" charset="0"/>
                  <a:cs typeface="Times New Roman" pitchFamily="18" charset="0"/>
                </a:rPr>
                <a:t>2018 году</a:t>
              </a:r>
              <a:endParaRPr lang="ru-RU" sz="1600" b="1" kern="1200" dirty="0">
                <a:solidFill>
                  <a:schemeClr val="accent3">
                    <a:lumMod val="75000"/>
                  </a:schemeClr>
                </a:solidFill>
                <a:latin typeface="Palatino Linotype" pitchFamily="18" charset="0"/>
                <a:cs typeface="Times New Roman" pitchFamily="18" charset="0"/>
              </a:endParaRPr>
            </a:p>
          </p:txBody>
        </p:sp>
        <p:sp>
          <p:nvSpPr>
            <p:cNvPr id="2064" name="Овал 2063"/>
            <p:cNvSpPr/>
            <p:nvPr/>
          </p:nvSpPr>
          <p:spPr>
            <a:xfrm>
              <a:off x="8651620" y="1776263"/>
              <a:ext cx="1133555" cy="1080121"/>
            </a:xfrm>
            <a:prstGeom prst="ellipse">
              <a:avLst/>
            </a:prstGeom>
            <a:blipFill rotWithShape="1">
              <a:blip r:embed="rId4" cstate="print"/>
              <a:stretch>
                <a:fillRect/>
              </a:stretch>
            </a:blip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059" name="Группа 2058"/>
          <p:cNvGrpSpPr/>
          <p:nvPr/>
        </p:nvGrpSpPr>
        <p:grpSpPr>
          <a:xfrm>
            <a:off x="4436315" y="1776263"/>
            <a:ext cx="4001928" cy="1080122"/>
            <a:chOff x="4436315" y="1776263"/>
            <a:chExt cx="4001928" cy="1080122"/>
          </a:xfrm>
        </p:grpSpPr>
        <p:sp>
          <p:nvSpPr>
            <p:cNvPr id="2060" name="Полилиния 2059"/>
            <p:cNvSpPr/>
            <p:nvPr/>
          </p:nvSpPr>
          <p:spPr>
            <a:xfrm>
              <a:off x="4940098" y="1776263"/>
              <a:ext cx="3498145" cy="1080122"/>
            </a:xfrm>
            <a:custGeom>
              <a:avLst/>
              <a:gdLst>
                <a:gd name="connsiteX0" fmla="*/ 0 w 3498145"/>
                <a:gd name="connsiteY0" fmla="*/ 0 h 939315"/>
                <a:gd name="connsiteX1" fmla="*/ 3028488 w 3498145"/>
                <a:gd name="connsiteY1" fmla="*/ 0 h 939315"/>
                <a:gd name="connsiteX2" fmla="*/ 3498145 w 3498145"/>
                <a:gd name="connsiteY2" fmla="*/ 469658 h 939315"/>
                <a:gd name="connsiteX3" fmla="*/ 3028488 w 3498145"/>
                <a:gd name="connsiteY3" fmla="*/ 939315 h 939315"/>
                <a:gd name="connsiteX4" fmla="*/ 0 w 3498145"/>
                <a:gd name="connsiteY4" fmla="*/ 939315 h 939315"/>
                <a:gd name="connsiteX5" fmla="*/ 0 w 3498145"/>
                <a:gd name="connsiteY5" fmla="*/ 0 h 93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98145" h="939315">
                  <a:moveTo>
                    <a:pt x="3498145" y="939314"/>
                  </a:moveTo>
                  <a:lnTo>
                    <a:pt x="469657" y="939314"/>
                  </a:lnTo>
                  <a:lnTo>
                    <a:pt x="0" y="469657"/>
                  </a:lnTo>
                  <a:lnTo>
                    <a:pt x="469657" y="1"/>
                  </a:lnTo>
                  <a:lnTo>
                    <a:pt x="3498145" y="1"/>
                  </a:lnTo>
                  <a:lnTo>
                    <a:pt x="3498145" y="939314"/>
                  </a:lnTo>
                  <a:close/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9041" tIns="60961" rIns="113792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800" b="1" kern="1200" dirty="0" smtClean="0">
                  <a:solidFill>
                    <a:schemeClr val="accent6">
                      <a:lumMod val="75000"/>
                    </a:schemeClr>
                  </a:solidFill>
                  <a:latin typeface="Palatino Linotype" pitchFamily="18" charset="0"/>
                  <a:cs typeface="Times New Roman" pitchFamily="18" charset="0"/>
                </a:rPr>
                <a:t>Мобильное электронное образование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800" b="1" u="sng" kern="1200" dirty="0" smtClean="0">
                  <a:solidFill>
                    <a:schemeClr val="accent6">
                      <a:lumMod val="75000"/>
                    </a:schemeClr>
                  </a:solidFill>
                  <a:latin typeface="Palatino Linotype" pitchFamily="18" charset="0"/>
                  <a:cs typeface="Times New Roman" pitchFamily="18" charset="0"/>
                </a:rPr>
                <a:t>www.mob-edu.ru</a:t>
              </a:r>
              <a:endParaRPr lang="ru-RU" sz="1800" b="1" u="sng" kern="1200" dirty="0" smtClean="0">
                <a:solidFill>
                  <a:schemeClr val="accent6">
                    <a:lumMod val="75000"/>
                  </a:schemeClr>
                </a:solidFill>
                <a:latin typeface="Palatino Linotype" pitchFamily="18" charset="0"/>
                <a:cs typeface="Times New Roman" pitchFamily="18" charset="0"/>
              </a:endParaRPr>
            </a:p>
          </p:txBody>
        </p:sp>
        <p:sp>
          <p:nvSpPr>
            <p:cNvPr id="2061" name="Овал 2060"/>
            <p:cNvSpPr/>
            <p:nvPr/>
          </p:nvSpPr>
          <p:spPr>
            <a:xfrm>
              <a:off x="4436315" y="1777182"/>
              <a:ext cx="1111202" cy="1079203"/>
            </a:xfrm>
            <a:prstGeom prst="ellipse">
              <a:avLst/>
            </a:prstGeom>
            <a:blipFill rotWithShape="1">
              <a:blip r:embed="rId5" cstate="print"/>
              <a:stretch>
                <a:fillRect/>
              </a:stretch>
            </a:blip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0" name="Группа 39"/>
          <p:cNvGrpSpPr/>
          <p:nvPr/>
        </p:nvGrpSpPr>
        <p:grpSpPr>
          <a:xfrm>
            <a:off x="98504" y="2268563"/>
            <a:ext cx="6354035" cy="5930535"/>
            <a:chOff x="7665" y="2268562"/>
            <a:chExt cx="6354035" cy="5930535"/>
          </a:xfrm>
        </p:grpSpPr>
        <p:sp>
          <p:nvSpPr>
            <p:cNvPr id="45" name="Арка 44"/>
            <p:cNvSpPr/>
            <p:nvPr/>
          </p:nvSpPr>
          <p:spPr>
            <a:xfrm rot="10800000">
              <a:off x="431165" y="2268562"/>
              <a:ext cx="5930535" cy="5930535"/>
            </a:xfrm>
            <a:prstGeom prst="blockArc">
              <a:avLst>
                <a:gd name="adj1" fmla="val 18900000"/>
                <a:gd name="adj2" fmla="val 2700000"/>
                <a:gd name="adj3" fmla="val 364"/>
              </a:avLst>
            </a:prstGeom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Полилиния 47"/>
            <p:cNvSpPr/>
            <p:nvPr/>
          </p:nvSpPr>
          <p:spPr>
            <a:xfrm>
              <a:off x="1259778" y="3449845"/>
              <a:ext cx="2817936" cy="490676"/>
            </a:xfrm>
            <a:custGeom>
              <a:avLst/>
              <a:gdLst>
                <a:gd name="connsiteX0" fmla="*/ 0 w 3711377"/>
                <a:gd name="connsiteY0" fmla="*/ 0 h 490676"/>
                <a:gd name="connsiteX1" fmla="*/ 3711377 w 3711377"/>
                <a:gd name="connsiteY1" fmla="*/ 0 h 490676"/>
                <a:gd name="connsiteX2" fmla="*/ 3711377 w 3711377"/>
                <a:gd name="connsiteY2" fmla="*/ 490676 h 490676"/>
                <a:gd name="connsiteX3" fmla="*/ 0 w 3711377"/>
                <a:gd name="connsiteY3" fmla="*/ 490676 h 490676"/>
                <a:gd name="connsiteX4" fmla="*/ 0 w 3711377"/>
                <a:gd name="connsiteY4" fmla="*/ 0 h 49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1377" h="490676">
                  <a:moveTo>
                    <a:pt x="0" y="0"/>
                  </a:moveTo>
                  <a:lnTo>
                    <a:pt x="3711377" y="0"/>
                  </a:lnTo>
                  <a:lnTo>
                    <a:pt x="3711377" y="490676"/>
                  </a:lnTo>
                  <a:lnTo>
                    <a:pt x="0" y="49067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7844" tIns="50800" rIns="50800" bIns="508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Palatino Linotype" pitchFamily="18" charset="0"/>
                  <a:cs typeface="Times New Roman" pitchFamily="18" charset="0"/>
                </a:rPr>
                <a:t>Зонировани</a:t>
              </a:r>
              <a:r>
                <a:rPr lang="ru-RU" sz="2000" b="1" kern="1200" dirty="0" smtClean="0">
                  <a:latin typeface="Palatino Linotype" pitchFamily="18" charset="0"/>
                  <a:cs typeface="Times New Roman" pitchFamily="18" charset="0"/>
                </a:rPr>
                <a:t>е</a:t>
              </a:r>
              <a:endParaRPr lang="ru-RU" sz="2000" b="1" kern="1200" dirty="0">
                <a:latin typeface="Palatino Linotype" pitchFamily="18" charset="0"/>
                <a:cs typeface="Times New Roman" pitchFamily="18" charset="0"/>
              </a:endParaRPr>
            </a:p>
          </p:txBody>
        </p:sp>
        <p:sp>
          <p:nvSpPr>
            <p:cNvPr id="49" name="Овал 48"/>
            <p:cNvSpPr/>
            <p:nvPr/>
          </p:nvSpPr>
          <p:spPr>
            <a:xfrm>
              <a:off x="494076" y="3279620"/>
              <a:ext cx="846997" cy="846997"/>
            </a:xfrm>
            <a:prstGeom prst="ellipse">
              <a:avLst/>
            </a:prstGeom>
            <a:blipFill rotWithShape="0">
              <a:blip r:embed="rId6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Полилиния 49"/>
            <p:cNvSpPr/>
            <p:nvPr/>
          </p:nvSpPr>
          <p:spPr>
            <a:xfrm>
              <a:off x="553687" y="4497258"/>
              <a:ext cx="3524027" cy="471371"/>
            </a:xfrm>
            <a:custGeom>
              <a:avLst/>
              <a:gdLst>
                <a:gd name="connsiteX0" fmla="*/ 0 w 3235731"/>
                <a:gd name="connsiteY0" fmla="*/ 0 h 471371"/>
                <a:gd name="connsiteX1" fmla="*/ 3235731 w 3235731"/>
                <a:gd name="connsiteY1" fmla="*/ 0 h 471371"/>
                <a:gd name="connsiteX2" fmla="*/ 3235731 w 3235731"/>
                <a:gd name="connsiteY2" fmla="*/ 471371 h 471371"/>
                <a:gd name="connsiteX3" fmla="*/ 0 w 3235731"/>
                <a:gd name="connsiteY3" fmla="*/ 471371 h 471371"/>
                <a:gd name="connsiteX4" fmla="*/ 0 w 3235731"/>
                <a:gd name="connsiteY4" fmla="*/ 0 h 471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5731" h="471371">
                  <a:moveTo>
                    <a:pt x="0" y="0"/>
                  </a:moveTo>
                  <a:lnTo>
                    <a:pt x="3235731" y="0"/>
                  </a:lnTo>
                  <a:lnTo>
                    <a:pt x="3235731" y="471371"/>
                  </a:lnTo>
                  <a:lnTo>
                    <a:pt x="0" y="4713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7844" tIns="50800" rIns="50800" bIns="508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Palatino Linotype" pitchFamily="18" charset="0"/>
                  <a:cs typeface="Times New Roman" pitchFamily="18" charset="0"/>
                </a:rPr>
                <a:t>Фронтальная работа</a:t>
              </a:r>
              <a:endParaRPr lang="ru-RU" sz="1800" b="1" kern="1200" dirty="0">
                <a:latin typeface="Palatino Linotype" pitchFamily="18" charset="0"/>
                <a:cs typeface="Times New Roman" pitchFamily="18" charset="0"/>
              </a:endParaRPr>
            </a:p>
          </p:txBody>
        </p:sp>
        <p:sp>
          <p:nvSpPr>
            <p:cNvPr id="51" name="Овал 50"/>
            <p:cNvSpPr/>
            <p:nvPr/>
          </p:nvSpPr>
          <p:spPr>
            <a:xfrm>
              <a:off x="120847" y="4317337"/>
              <a:ext cx="846997" cy="846997"/>
            </a:xfrm>
            <a:prstGeom prst="ellipse">
              <a:avLst/>
            </a:prstGeom>
            <a:blipFill rotWithShape="0">
              <a:blip r:embed="rId7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Полилиния 51"/>
            <p:cNvSpPr/>
            <p:nvPr/>
          </p:nvSpPr>
          <p:spPr>
            <a:xfrm>
              <a:off x="602197" y="5410460"/>
              <a:ext cx="3475517" cy="495285"/>
            </a:xfrm>
            <a:custGeom>
              <a:avLst/>
              <a:gdLst>
                <a:gd name="connsiteX0" fmla="*/ 0 w 2794235"/>
                <a:gd name="connsiteY0" fmla="*/ 0 h 420578"/>
                <a:gd name="connsiteX1" fmla="*/ 2794235 w 2794235"/>
                <a:gd name="connsiteY1" fmla="*/ 0 h 420578"/>
                <a:gd name="connsiteX2" fmla="*/ 2794235 w 2794235"/>
                <a:gd name="connsiteY2" fmla="*/ 420578 h 420578"/>
                <a:gd name="connsiteX3" fmla="*/ 0 w 2794235"/>
                <a:gd name="connsiteY3" fmla="*/ 420578 h 420578"/>
                <a:gd name="connsiteX4" fmla="*/ 0 w 2794235"/>
                <a:gd name="connsiteY4" fmla="*/ 0 h 42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4235" h="420578">
                  <a:moveTo>
                    <a:pt x="0" y="0"/>
                  </a:moveTo>
                  <a:lnTo>
                    <a:pt x="2794235" y="0"/>
                  </a:lnTo>
                  <a:lnTo>
                    <a:pt x="2794235" y="420578"/>
                  </a:lnTo>
                  <a:lnTo>
                    <a:pt x="0" y="4205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7844" tIns="50800" rIns="50800" bIns="508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Palatino Linotype" pitchFamily="18" charset="0"/>
                  <a:cs typeface="Times New Roman" pitchFamily="18" charset="0"/>
                </a:rPr>
                <a:t>Работа в группах</a:t>
              </a:r>
              <a:endParaRPr lang="ru-RU" sz="1800" b="1" kern="1200" dirty="0">
                <a:latin typeface="Palatino Linotype" pitchFamily="18" charset="0"/>
                <a:cs typeface="Times New Roman" pitchFamily="18" charset="0"/>
              </a:endParaRPr>
            </a:p>
          </p:txBody>
        </p:sp>
        <p:sp>
          <p:nvSpPr>
            <p:cNvPr id="53" name="Овал 52"/>
            <p:cNvSpPr/>
            <p:nvPr/>
          </p:nvSpPr>
          <p:spPr>
            <a:xfrm>
              <a:off x="7665" y="5271958"/>
              <a:ext cx="846997" cy="846997"/>
            </a:xfrm>
            <a:prstGeom prst="ellipse">
              <a:avLst/>
            </a:prstGeom>
            <a:blipFill rotWithShape="0">
              <a:blip r:embed="rId8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Полилиния 53"/>
            <p:cNvSpPr/>
            <p:nvPr/>
          </p:nvSpPr>
          <p:spPr>
            <a:xfrm>
              <a:off x="566451" y="6455051"/>
              <a:ext cx="3511263" cy="554735"/>
            </a:xfrm>
            <a:custGeom>
              <a:avLst/>
              <a:gdLst>
                <a:gd name="connsiteX0" fmla="*/ 0 w 3624197"/>
                <a:gd name="connsiteY0" fmla="*/ 0 h 677598"/>
                <a:gd name="connsiteX1" fmla="*/ 3624197 w 3624197"/>
                <a:gd name="connsiteY1" fmla="*/ 0 h 677598"/>
                <a:gd name="connsiteX2" fmla="*/ 3624197 w 3624197"/>
                <a:gd name="connsiteY2" fmla="*/ 677598 h 677598"/>
                <a:gd name="connsiteX3" fmla="*/ 0 w 3624197"/>
                <a:gd name="connsiteY3" fmla="*/ 677598 h 677598"/>
                <a:gd name="connsiteX4" fmla="*/ 0 w 3624197"/>
                <a:gd name="connsiteY4" fmla="*/ 0 h 677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4197" h="677598">
                  <a:moveTo>
                    <a:pt x="0" y="0"/>
                  </a:moveTo>
                  <a:lnTo>
                    <a:pt x="3624197" y="0"/>
                  </a:lnTo>
                  <a:lnTo>
                    <a:pt x="3624197" y="677598"/>
                  </a:lnTo>
                  <a:lnTo>
                    <a:pt x="0" y="67759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7844" tIns="50800" rIns="50800" bIns="508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Palatino Linotype" pitchFamily="18" charset="0"/>
                  <a:cs typeface="Times New Roman" pitchFamily="18" charset="0"/>
                </a:rPr>
                <a:t>Персонализация обучения</a:t>
              </a:r>
              <a:endParaRPr lang="ru-RU" sz="1600" b="1" kern="1200" dirty="0">
                <a:latin typeface="Palatino Linotype" pitchFamily="18" charset="0"/>
                <a:cs typeface="Times New Roman" pitchFamily="18" charset="0"/>
              </a:endParaRPr>
            </a:p>
          </p:txBody>
        </p:sp>
        <p:sp>
          <p:nvSpPr>
            <p:cNvPr id="55" name="Овал 54"/>
            <p:cNvSpPr/>
            <p:nvPr/>
          </p:nvSpPr>
          <p:spPr>
            <a:xfrm>
              <a:off x="285555" y="6321405"/>
              <a:ext cx="846997" cy="846997"/>
            </a:xfrm>
            <a:prstGeom prst="ellipse">
              <a:avLst/>
            </a:prstGeom>
            <a:blipFill rotWithShape="0">
              <a:blip r:embed="rId9" cstate="print"/>
              <a:stretch>
                <a:fillRect/>
              </a:stretch>
            </a:blipFill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" name="Группа 1"/>
          <p:cNvGrpSpPr/>
          <p:nvPr/>
        </p:nvGrpSpPr>
        <p:grpSpPr>
          <a:xfrm>
            <a:off x="6043963" y="2268563"/>
            <a:ext cx="6562430" cy="6117868"/>
            <a:chOff x="6043963" y="2268562"/>
            <a:chExt cx="6562430" cy="6117868"/>
          </a:xfrm>
        </p:grpSpPr>
        <p:sp>
          <p:nvSpPr>
            <p:cNvPr id="4" name="Арка 3"/>
            <p:cNvSpPr/>
            <p:nvPr/>
          </p:nvSpPr>
          <p:spPr>
            <a:xfrm>
              <a:off x="6043963" y="2268562"/>
              <a:ext cx="6117868" cy="6117868"/>
            </a:xfrm>
            <a:prstGeom prst="blockArc">
              <a:avLst>
                <a:gd name="adj1" fmla="val 18900000"/>
                <a:gd name="adj2" fmla="val 2586619"/>
                <a:gd name="adj3" fmla="val 51"/>
              </a:avLst>
            </a:prstGeom>
          </p:spPr>
          <p:style>
            <a:lnRef idx="2">
              <a:schemeClr val="accent3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8796987" y="3449845"/>
              <a:ext cx="2788389" cy="531299"/>
            </a:xfrm>
            <a:custGeom>
              <a:avLst/>
              <a:gdLst>
                <a:gd name="connsiteX0" fmla="*/ 0 w 3642328"/>
                <a:gd name="connsiteY0" fmla="*/ 0 h 531299"/>
                <a:gd name="connsiteX1" fmla="*/ 3642328 w 3642328"/>
                <a:gd name="connsiteY1" fmla="*/ 0 h 531299"/>
                <a:gd name="connsiteX2" fmla="*/ 3642328 w 3642328"/>
                <a:gd name="connsiteY2" fmla="*/ 531299 h 531299"/>
                <a:gd name="connsiteX3" fmla="*/ 0 w 3642328"/>
                <a:gd name="connsiteY3" fmla="*/ 531299 h 531299"/>
                <a:gd name="connsiteX4" fmla="*/ 0 w 3642328"/>
                <a:gd name="connsiteY4" fmla="*/ 0 h 531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2328" h="531299">
                  <a:moveTo>
                    <a:pt x="0" y="0"/>
                  </a:moveTo>
                  <a:lnTo>
                    <a:pt x="3642328" y="0"/>
                  </a:lnTo>
                  <a:lnTo>
                    <a:pt x="3642328" y="531299"/>
                  </a:lnTo>
                  <a:lnTo>
                    <a:pt x="0" y="5312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4864" tIns="45720" rIns="4572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>
                  <a:latin typeface="Times New Roman" pitchFamily="18" charset="0"/>
                  <a:cs typeface="Times New Roman" pitchFamily="18" charset="0"/>
                </a:rPr>
                <a:t>Автоматизированное место </a:t>
              </a:r>
              <a:r>
                <a:rPr lang="ru-RU" sz="1500" b="1" kern="1200" dirty="0" smtClean="0">
                  <a:latin typeface="Palatino Linotype" pitchFamily="18" charset="0"/>
                  <a:cs typeface="Times New Roman" pitchFamily="18" charset="0"/>
                </a:rPr>
                <a:t>учителя</a:t>
              </a:r>
              <a:endParaRPr lang="ru-RU" sz="1500" b="1" kern="1200" dirty="0">
                <a:latin typeface="Palatino Linotype" pitchFamily="18" charset="0"/>
                <a:cs typeface="Times New Roman" pitchFamily="18" charset="0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11450359" y="3256888"/>
              <a:ext cx="891828" cy="869729"/>
            </a:xfrm>
            <a:prstGeom prst="ellipse">
              <a:avLst/>
            </a:prstGeom>
            <a:blipFill rotWithShape="0">
              <a:blip r:embed="rId10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олилиния 20"/>
            <p:cNvSpPr/>
            <p:nvPr/>
          </p:nvSpPr>
          <p:spPr>
            <a:xfrm>
              <a:off x="8796988" y="4502308"/>
              <a:ext cx="3099285" cy="466321"/>
            </a:xfrm>
            <a:custGeom>
              <a:avLst/>
              <a:gdLst>
                <a:gd name="connsiteX0" fmla="*/ 0 w 3172663"/>
                <a:gd name="connsiteY0" fmla="*/ 0 h 477053"/>
                <a:gd name="connsiteX1" fmla="*/ 3172663 w 3172663"/>
                <a:gd name="connsiteY1" fmla="*/ 0 h 477053"/>
                <a:gd name="connsiteX2" fmla="*/ 3172663 w 3172663"/>
                <a:gd name="connsiteY2" fmla="*/ 477053 h 477053"/>
                <a:gd name="connsiteX3" fmla="*/ 0 w 3172663"/>
                <a:gd name="connsiteY3" fmla="*/ 477053 h 477053"/>
                <a:gd name="connsiteX4" fmla="*/ 0 w 3172663"/>
                <a:gd name="connsiteY4" fmla="*/ 0 h 47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2663" h="477053">
                  <a:moveTo>
                    <a:pt x="0" y="0"/>
                  </a:moveTo>
                  <a:lnTo>
                    <a:pt x="3172663" y="0"/>
                  </a:lnTo>
                  <a:lnTo>
                    <a:pt x="3172663" y="477053"/>
                  </a:lnTo>
                  <a:lnTo>
                    <a:pt x="0" y="4770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4864" tIns="45720" rIns="45720" bIns="4572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latin typeface="Palatino Linotype" pitchFamily="18" charset="0"/>
                  <a:cs typeface="Times New Roman" pitchFamily="18" charset="0"/>
                </a:rPr>
                <a:t>Планшетные компьютеры</a:t>
              </a:r>
              <a:endParaRPr lang="ru-RU" sz="1400" b="1" kern="1200" dirty="0">
                <a:latin typeface="Palatino Linotype" pitchFamily="18" charset="0"/>
                <a:cs typeface="Times New Roman" pitchFamily="18" charset="0"/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11670295" y="4306333"/>
              <a:ext cx="872202" cy="869004"/>
            </a:xfrm>
            <a:prstGeom prst="ellipse">
              <a:avLst/>
            </a:prstGeom>
            <a:blipFill rotWithShape="0">
              <a:blip r:embed="rId11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олилиния 22"/>
            <p:cNvSpPr/>
            <p:nvPr/>
          </p:nvSpPr>
          <p:spPr>
            <a:xfrm>
              <a:off x="8796987" y="5374303"/>
              <a:ext cx="3099286" cy="593645"/>
            </a:xfrm>
            <a:custGeom>
              <a:avLst/>
              <a:gdLst>
                <a:gd name="connsiteX0" fmla="*/ 0 w 3197727"/>
                <a:gd name="connsiteY0" fmla="*/ 0 h 576100"/>
                <a:gd name="connsiteX1" fmla="*/ 3197727 w 3197727"/>
                <a:gd name="connsiteY1" fmla="*/ 0 h 576100"/>
                <a:gd name="connsiteX2" fmla="*/ 3197727 w 3197727"/>
                <a:gd name="connsiteY2" fmla="*/ 576100 h 576100"/>
                <a:gd name="connsiteX3" fmla="*/ 0 w 3197727"/>
                <a:gd name="connsiteY3" fmla="*/ 576100 h 576100"/>
                <a:gd name="connsiteX4" fmla="*/ 0 w 3197727"/>
                <a:gd name="connsiteY4" fmla="*/ 0 h 57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7727" h="576100">
                  <a:moveTo>
                    <a:pt x="0" y="0"/>
                  </a:moveTo>
                  <a:lnTo>
                    <a:pt x="3197727" y="0"/>
                  </a:lnTo>
                  <a:lnTo>
                    <a:pt x="3197727" y="576100"/>
                  </a:lnTo>
                  <a:lnTo>
                    <a:pt x="0" y="5761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4864" tIns="40640" rIns="40640" bIns="4064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>
                  <a:latin typeface="Palatino Linotype" pitchFamily="18" charset="0"/>
                  <a:cs typeface="Times New Roman" pitchFamily="18" charset="0"/>
                </a:rPr>
                <a:t>Система хранения и зарядки</a:t>
              </a:r>
              <a:endParaRPr lang="ru-RU" sz="1500" b="1" kern="1200" dirty="0">
                <a:latin typeface="Palatino Linotype" pitchFamily="18" charset="0"/>
                <a:cs typeface="Times New Roman" pitchFamily="18" charset="0"/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11734191" y="5279027"/>
              <a:ext cx="872202" cy="837171"/>
            </a:xfrm>
            <a:prstGeom prst="ellipse">
              <a:avLst/>
            </a:prstGeom>
            <a:blipFill rotWithShape="0">
              <a:blip r:embed="rId12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Полилиния 25"/>
            <p:cNvSpPr/>
            <p:nvPr/>
          </p:nvSpPr>
          <p:spPr>
            <a:xfrm>
              <a:off x="8796987" y="6524087"/>
              <a:ext cx="2873308" cy="572444"/>
            </a:xfrm>
            <a:custGeom>
              <a:avLst/>
              <a:gdLst>
                <a:gd name="connsiteX0" fmla="*/ 0 w 3262695"/>
                <a:gd name="connsiteY0" fmla="*/ 0 h 572444"/>
                <a:gd name="connsiteX1" fmla="*/ 3262695 w 3262695"/>
                <a:gd name="connsiteY1" fmla="*/ 0 h 572444"/>
                <a:gd name="connsiteX2" fmla="*/ 3262695 w 3262695"/>
                <a:gd name="connsiteY2" fmla="*/ 572444 h 572444"/>
                <a:gd name="connsiteX3" fmla="*/ 0 w 3262695"/>
                <a:gd name="connsiteY3" fmla="*/ 572444 h 572444"/>
                <a:gd name="connsiteX4" fmla="*/ 0 w 3262695"/>
                <a:gd name="connsiteY4" fmla="*/ 0 h 5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2695" h="572444">
                  <a:moveTo>
                    <a:pt x="0" y="0"/>
                  </a:moveTo>
                  <a:lnTo>
                    <a:pt x="3262695" y="0"/>
                  </a:lnTo>
                  <a:lnTo>
                    <a:pt x="3262695" y="572444"/>
                  </a:lnTo>
                  <a:lnTo>
                    <a:pt x="0" y="57244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4864" tIns="45720" rIns="45720" bIns="4572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ru-RU" sz="1500" b="1" kern="1200" dirty="0" smtClean="0">
                  <a:latin typeface="Palatino Linotype" pitchFamily="18" charset="0"/>
                  <a:cs typeface="Times New Roman" pitchFamily="18" charset="0"/>
                </a:rPr>
                <a:t>Высокоскоростной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ru-RU" sz="1500" b="1" kern="1200" dirty="0" smtClean="0">
                  <a:latin typeface="Palatino Linotype" pitchFamily="18" charset="0"/>
                  <a:cs typeface="Times New Roman" pitchFamily="18" charset="0"/>
                </a:rPr>
                <a:t> Интернет</a:t>
              </a:r>
              <a:endParaRPr lang="ru-RU" sz="1500" b="1" kern="1200" dirty="0">
                <a:latin typeface="Palatino Linotype" pitchFamily="18" charset="0"/>
                <a:cs typeface="Times New Roman" pitchFamily="18" charset="0"/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11450359" y="6385502"/>
              <a:ext cx="833335" cy="782900"/>
            </a:xfrm>
            <a:prstGeom prst="ellipse">
              <a:avLst/>
            </a:prstGeom>
            <a:blipFill rotWithShape="0">
              <a:blip r:embed="rId13" cstate="print"/>
              <a:stretch>
                <a:fillRect/>
              </a:stretch>
            </a:blipFill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7" name="Полилиния 26"/>
          <p:cNvSpPr/>
          <p:nvPr/>
        </p:nvSpPr>
        <p:spPr>
          <a:xfrm>
            <a:off x="5351120" y="3446321"/>
            <a:ext cx="3040063" cy="496531"/>
          </a:xfrm>
          <a:custGeom>
            <a:avLst/>
            <a:gdLst>
              <a:gd name="connsiteX0" fmla="*/ 0 w 2726762"/>
              <a:gd name="connsiteY0" fmla="*/ 0 h 623121"/>
              <a:gd name="connsiteX1" fmla="*/ 2726762 w 2726762"/>
              <a:gd name="connsiteY1" fmla="*/ 0 h 623121"/>
              <a:gd name="connsiteX2" fmla="*/ 2726762 w 2726762"/>
              <a:gd name="connsiteY2" fmla="*/ 623121 h 623121"/>
              <a:gd name="connsiteX3" fmla="*/ 0 w 2726762"/>
              <a:gd name="connsiteY3" fmla="*/ 623121 h 623121"/>
              <a:gd name="connsiteX4" fmla="*/ 0 w 2726762"/>
              <a:gd name="connsiteY4" fmla="*/ 0 h 62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6762" h="623121">
                <a:moveTo>
                  <a:pt x="0" y="0"/>
                </a:moveTo>
                <a:lnTo>
                  <a:pt x="2726762" y="0"/>
                </a:lnTo>
                <a:lnTo>
                  <a:pt x="2726762" y="623121"/>
                </a:lnTo>
                <a:lnTo>
                  <a:pt x="0" y="62312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4602" tIns="45720" rIns="45720" bIns="4572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Онлайн курсы </a:t>
            </a:r>
          </a:p>
          <a:p>
            <a:pPr lvl="0" algn="l" defTabSz="800100">
              <a:lnSpc>
                <a:spcPct val="90000"/>
              </a:lnSpc>
              <a:spcBef>
                <a:spcPct val="0"/>
              </a:spcBef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для 1-11 классов</a:t>
            </a:r>
            <a:endParaRPr lang="ru-RU" sz="18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Стрелка вправо 59"/>
          <p:cNvSpPr/>
          <p:nvPr/>
        </p:nvSpPr>
        <p:spPr>
          <a:xfrm>
            <a:off x="1" y="7536904"/>
            <a:ext cx="12801600" cy="1944216"/>
          </a:xfrm>
          <a:prstGeom prst="rightArrow">
            <a:avLst>
              <a:gd name="adj1" fmla="val 50000"/>
              <a:gd name="adj2" fmla="val 5359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Box 2"/>
          <p:cNvSpPr txBox="1"/>
          <p:nvPr/>
        </p:nvSpPr>
        <p:spPr>
          <a:xfrm>
            <a:off x="1396790" y="138038"/>
            <a:ext cx="10254363" cy="806375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Times New Roman" pitchFamily="18" charset="0"/>
              </a:rPr>
              <a:t>МОБИЛЬНОЕ 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Times New Roman" pitchFamily="18" charset="0"/>
              </a:rPr>
              <a:t>ЭЛЕКТРОННОЕ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Times New Roman" pitchFamily="18" charset="0"/>
              </a:rPr>
              <a:t> ОБРАЗОВАНИЕ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Times New Roman" pitchFamily="18" charset="0"/>
              </a:rPr>
              <a:t> 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Times New Roman" pitchFamily="18" charset="0"/>
              </a:rPr>
              <a:t> КАК 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Times New Roman" pitchFamily="18" charset="0"/>
              </a:rPr>
              <a:t>РЕСУРС ПОВЫШЕНИЯ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Times New Roman" pitchFamily="18" charset="0"/>
              </a:rPr>
              <a:t> ДОСТУПНОСТИ  КАЧЕСТВЕННОГО  ОБРАЗОВАНИЯ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12" name="AutoShape 4" descr="https://mob-edu.ru/wp-content/uploads/2019/03/meo.jpg"/>
          <p:cNvSpPr>
            <a:spLocks noChangeAspect="1" noChangeArrowheads="1"/>
          </p:cNvSpPr>
          <p:nvPr/>
        </p:nvSpPr>
        <p:spPr bwMode="auto">
          <a:xfrm>
            <a:off x="217805" y="-202246"/>
            <a:ext cx="426720" cy="4267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056" name="Группа 2055"/>
          <p:cNvGrpSpPr/>
          <p:nvPr/>
        </p:nvGrpSpPr>
        <p:grpSpPr>
          <a:xfrm>
            <a:off x="237447" y="1743154"/>
            <a:ext cx="3945240" cy="1185238"/>
            <a:chOff x="237447" y="1743154"/>
            <a:chExt cx="3945240" cy="1185238"/>
          </a:xfrm>
        </p:grpSpPr>
        <p:sp>
          <p:nvSpPr>
            <p:cNvPr id="2057" name="Полилиния 2056"/>
            <p:cNvSpPr/>
            <p:nvPr/>
          </p:nvSpPr>
          <p:spPr>
            <a:xfrm>
              <a:off x="907330" y="1754263"/>
              <a:ext cx="3275357" cy="1102122"/>
            </a:xfrm>
            <a:custGeom>
              <a:avLst/>
              <a:gdLst>
                <a:gd name="connsiteX0" fmla="*/ 0 w 3275357"/>
                <a:gd name="connsiteY0" fmla="*/ 0 h 983739"/>
                <a:gd name="connsiteX1" fmla="*/ 2783488 w 3275357"/>
                <a:gd name="connsiteY1" fmla="*/ 0 h 983739"/>
                <a:gd name="connsiteX2" fmla="*/ 3275357 w 3275357"/>
                <a:gd name="connsiteY2" fmla="*/ 491870 h 983739"/>
                <a:gd name="connsiteX3" fmla="*/ 2783488 w 3275357"/>
                <a:gd name="connsiteY3" fmla="*/ 983739 h 983739"/>
                <a:gd name="connsiteX4" fmla="*/ 0 w 3275357"/>
                <a:gd name="connsiteY4" fmla="*/ 983739 h 983739"/>
                <a:gd name="connsiteX5" fmla="*/ 0 w 3275357"/>
                <a:gd name="connsiteY5" fmla="*/ 0 h 98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5357" h="983739">
                  <a:moveTo>
                    <a:pt x="3275357" y="983738"/>
                  </a:moveTo>
                  <a:lnTo>
                    <a:pt x="491869" y="983738"/>
                  </a:lnTo>
                  <a:lnTo>
                    <a:pt x="0" y="491869"/>
                  </a:lnTo>
                  <a:lnTo>
                    <a:pt x="491869" y="1"/>
                  </a:lnTo>
                  <a:lnTo>
                    <a:pt x="3275357" y="1"/>
                  </a:lnTo>
                  <a:lnTo>
                    <a:pt x="3275357" y="983738"/>
                  </a:lnTo>
                  <a:close/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36839" tIns="68581" rIns="128016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u="sng" kern="1200" dirty="0" err="1" smtClean="0">
                  <a:solidFill>
                    <a:srgbClr val="C00000"/>
                  </a:solidFill>
                  <a:latin typeface="Palatino Linotype" pitchFamily="18" charset="0"/>
                  <a:cs typeface="Times New Roman" pitchFamily="18" charset="0"/>
                </a:rPr>
                <a:t>Тьютор</a:t>
              </a:r>
              <a:r>
                <a:rPr lang="ru-RU" sz="1800" b="1" kern="1200" dirty="0" smtClean="0">
                  <a:solidFill>
                    <a:srgbClr val="C00000"/>
                  </a:solidFill>
                  <a:latin typeface="Palatino Linotype" pitchFamily="18" charset="0"/>
                  <a:cs typeface="Times New Roman" pitchFamily="18" charset="0"/>
                </a:rPr>
                <a:t>, прошедший курсы </a:t>
              </a:r>
              <a:r>
                <a:rPr lang="ru-RU" sz="1800" b="1" kern="1200" dirty="0" smtClean="0">
                  <a:solidFill>
                    <a:srgbClr val="C00000"/>
                  </a:solidFill>
                  <a:latin typeface="Palatino Linotype" pitchFamily="18" charset="0"/>
                </a:rPr>
                <a:t>повышения квалификации</a:t>
              </a:r>
              <a:endParaRPr lang="ru-RU" sz="1800" b="1" kern="1200" dirty="0">
                <a:solidFill>
                  <a:srgbClr val="C00000"/>
                </a:solidFill>
                <a:latin typeface="Palatino Linotype" pitchFamily="18" charset="0"/>
                <a:cs typeface="Times New Roman" pitchFamily="18" charset="0"/>
              </a:endParaRPr>
            </a:p>
          </p:txBody>
        </p:sp>
        <p:sp>
          <p:nvSpPr>
            <p:cNvPr id="2058" name="Овал 2057"/>
            <p:cNvSpPr/>
            <p:nvPr/>
          </p:nvSpPr>
          <p:spPr>
            <a:xfrm>
              <a:off x="237447" y="1743154"/>
              <a:ext cx="1183761" cy="1185238"/>
            </a:xfrm>
            <a:prstGeom prst="ellipse">
              <a:avLst/>
            </a:prstGeom>
            <a:blipFill rotWithShape="1">
              <a:blip r:embed="rId14" cstate="print"/>
              <a:stretch>
                <a:fillRect/>
              </a:stretch>
            </a:blipFill>
            <a:ln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4" name="TextBox 13"/>
          <p:cNvSpPr txBox="1"/>
          <p:nvPr/>
        </p:nvSpPr>
        <p:spPr>
          <a:xfrm>
            <a:off x="9659733" y="1269740"/>
            <a:ext cx="26824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УСЛОВИЯ</a:t>
            </a:r>
            <a:endParaRPr lang="ru-RU" sz="2200" b="1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36304" y="1269742"/>
            <a:ext cx="1728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УЧИТЕЛЬ</a:t>
            </a:r>
            <a:endParaRPr lang="ru-RU" sz="2200" b="1" dirty="0">
              <a:solidFill>
                <a:schemeClr val="bg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5" name="AutoShape 6" descr="http://scoolbarsuki.lbihost.ru/wp-content/uploads/sites/323/2019/04/5lbSrxpnu85PUNt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://scoolbarsuki.lbihost.ru/wp-content/uploads/sites/323/2019/04/5lbSrxpnu85PUNtm.pn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1" descr="http://new.kemcdo.ru/files/2019-03/8643_2619.pn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https://mob-edu.ru/wp-content/uploads/2019/04/cropped-logo-08.png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424386" y="1269741"/>
            <a:ext cx="2992638" cy="5065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олилиния 67"/>
          <p:cNvSpPr/>
          <p:nvPr/>
        </p:nvSpPr>
        <p:spPr>
          <a:xfrm>
            <a:off x="5403346" y="4467979"/>
            <a:ext cx="3034897" cy="496531"/>
          </a:xfrm>
          <a:custGeom>
            <a:avLst/>
            <a:gdLst>
              <a:gd name="connsiteX0" fmla="*/ 0 w 2726762"/>
              <a:gd name="connsiteY0" fmla="*/ 0 h 623121"/>
              <a:gd name="connsiteX1" fmla="*/ 2726762 w 2726762"/>
              <a:gd name="connsiteY1" fmla="*/ 0 h 623121"/>
              <a:gd name="connsiteX2" fmla="*/ 2726762 w 2726762"/>
              <a:gd name="connsiteY2" fmla="*/ 623121 h 623121"/>
              <a:gd name="connsiteX3" fmla="*/ 0 w 2726762"/>
              <a:gd name="connsiteY3" fmla="*/ 623121 h 623121"/>
              <a:gd name="connsiteX4" fmla="*/ 0 w 2726762"/>
              <a:gd name="connsiteY4" fmla="*/ 0 h 62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6762" h="623121">
                <a:moveTo>
                  <a:pt x="0" y="0"/>
                </a:moveTo>
                <a:lnTo>
                  <a:pt x="2726762" y="0"/>
                </a:lnTo>
                <a:lnTo>
                  <a:pt x="2726762" y="623121"/>
                </a:lnTo>
                <a:lnTo>
                  <a:pt x="0" y="62312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4602" tIns="45720" rIns="45720" bIns="4572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latin typeface="Times New Roman" pitchFamily="18" charset="0"/>
                <a:cs typeface="Times New Roman" pitchFamily="18" charset="0"/>
              </a:rPr>
              <a:t>Работа с детьми с ОВЗ</a:t>
            </a:r>
            <a:endParaRPr lang="ru-RU" sz="18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олилиния 69"/>
          <p:cNvSpPr/>
          <p:nvPr/>
        </p:nvSpPr>
        <p:spPr>
          <a:xfrm>
            <a:off x="5424386" y="5449347"/>
            <a:ext cx="2992637" cy="496531"/>
          </a:xfrm>
          <a:custGeom>
            <a:avLst/>
            <a:gdLst>
              <a:gd name="connsiteX0" fmla="*/ 0 w 2726762"/>
              <a:gd name="connsiteY0" fmla="*/ 0 h 623121"/>
              <a:gd name="connsiteX1" fmla="*/ 2726762 w 2726762"/>
              <a:gd name="connsiteY1" fmla="*/ 0 h 623121"/>
              <a:gd name="connsiteX2" fmla="*/ 2726762 w 2726762"/>
              <a:gd name="connsiteY2" fmla="*/ 623121 h 623121"/>
              <a:gd name="connsiteX3" fmla="*/ 0 w 2726762"/>
              <a:gd name="connsiteY3" fmla="*/ 623121 h 623121"/>
              <a:gd name="connsiteX4" fmla="*/ 0 w 2726762"/>
              <a:gd name="connsiteY4" fmla="*/ 0 h 62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6762" h="623121">
                <a:moveTo>
                  <a:pt x="0" y="0"/>
                </a:moveTo>
                <a:lnTo>
                  <a:pt x="2726762" y="0"/>
                </a:lnTo>
                <a:lnTo>
                  <a:pt x="2726762" y="623121"/>
                </a:lnTo>
                <a:lnTo>
                  <a:pt x="0" y="62312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4602" tIns="45720" rIns="45720" bIns="4572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dirty="0" smtClean="0">
                <a:latin typeface="Palatino Linotype" pitchFamily="18" charset="0"/>
                <a:cs typeface="Times New Roman" pitchFamily="18" charset="0"/>
              </a:rPr>
              <a:t>Работа с одаренными детьми</a:t>
            </a:r>
            <a:endParaRPr lang="ru-RU" sz="1800" b="1" kern="1200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72" name="Полилиния 71"/>
          <p:cNvSpPr/>
          <p:nvPr/>
        </p:nvSpPr>
        <p:spPr>
          <a:xfrm>
            <a:off x="5464998" y="6408655"/>
            <a:ext cx="2992638" cy="496531"/>
          </a:xfrm>
          <a:custGeom>
            <a:avLst/>
            <a:gdLst>
              <a:gd name="connsiteX0" fmla="*/ 0 w 2726762"/>
              <a:gd name="connsiteY0" fmla="*/ 0 h 623121"/>
              <a:gd name="connsiteX1" fmla="*/ 2726762 w 2726762"/>
              <a:gd name="connsiteY1" fmla="*/ 0 h 623121"/>
              <a:gd name="connsiteX2" fmla="*/ 2726762 w 2726762"/>
              <a:gd name="connsiteY2" fmla="*/ 623121 h 623121"/>
              <a:gd name="connsiteX3" fmla="*/ 0 w 2726762"/>
              <a:gd name="connsiteY3" fmla="*/ 623121 h 623121"/>
              <a:gd name="connsiteX4" fmla="*/ 0 w 2726762"/>
              <a:gd name="connsiteY4" fmla="*/ 0 h 62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6762" h="623121">
                <a:moveTo>
                  <a:pt x="0" y="0"/>
                </a:moveTo>
                <a:lnTo>
                  <a:pt x="2726762" y="0"/>
                </a:lnTo>
                <a:lnTo>
                  <a:pt x="2726762" y="623121"/>
                </a:lnTo>
                <a:lnTo>
                  <a:pt x="0" y="62312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4602" tIns="45720" rIns="45720" bIns="4572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itchFamily="18" charset="0"/>
                <a:cs typeface="Times New Roman" pitchFamily="18" charset="0"/>
              </a:rPr>
              <a:t>Соответствует требованиям ФГОС</a:t>
            </a:r>
            <a:endParaRPr lang="ru-RU" sz="18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Скругленный прямоугольник 2048"/>
          <p:cNvSpPr/>
          <p:nvPr/>
        </p:nvSpPr>
        <p:spPr>
          <a:xfrm>
            <a:off x="98504" y="7481610"/>
            <a:ext cx="3874712" cy="20007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endParaRPr lang="ru-RU" dirty="0"/>
          </a:p>
        </p:txBody>
      </p:sp>
      <p:sp>
        <p:nvSpPr>
          <p:cNvPr id="2050" name="Прямоугольник 2049"/>
          <p:cNvSpPr/>
          <p:nvPr/>
        </p:nvSpPr>
        <p:spPr>
          <a:xfrm>
            <a:off x="237447" y="7489443"/>
            <a:ext cx="3596826" cy="221599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buClr>
                <a:srgbClr val="FF0000"/>
              </a:buClr>
              <a:tabLst>
                <a:tab pos="468000" algn="l"/>
              </a:tabLst>
            </a:pPr>
            <a:r>
              <a:rPr lang="ru-RU" sz="1500" b="1" dirty="0" smtClean="0">
                <a:latin typeface="Palatino Linotype" pitchFamily="18" charset="0"/>
              </a:rPr>
              <a:t>Создан Методический портфель – сборник авторских материалов и методический разработок, который </a:t>
            </a:r>
            <a:r>
              <a:rPr lang="ru-RU" sz="1500" b="1" dirty="0">
                <a:latin typeface="Palatino Linotype" pitchFamily="18" charset="0"/>
              </a:rPr>
              <a:t>победил в </a:t>
            </a:r>
            <a:r>
              <a:rPr lang="ru-RU" sz="1500" b="1" dirty="0" smtClean="0">
                <a:latin typeface="Palatino Linotype" pitchFamily="18" charset="0"/>
              </a:rPr>
              <a:t>конкурсе </a:t>
            </a:r>
            <a:r>
              <a:rPr lang="ru-RU" sz="1500" b="1" dirty="0">
                <a:latin typeface="Palatino Linotype" pitchFamily="18" charset="0"/>
              </a:rPr>
              <a:t>инновационных проектов в рамках Форума педагогических идей и инновационных практик </a:t>
            </a:r>
            <a:endParaRPr lang="ru-RU" sz="1500" b="1" dirty="0" smtClean="0">
              <a:latin typeface="Palatino Linotype" pitchFamily="18" charset="0"/>
            </a:endParaRPr>
          </a:p>
          <a:p>
            <a:pPr>
              <a:buClr>
                <a:srgbClr val="FF0000"/>
              </a:buClr>
              <a:tabLst>
                <a:tab pos="468000" algn="l"/>
              </a:tabLst>
            </a:pPr>
            <a:r>
              <a:rPr lang="ru-RU" sz="1500" b="1" dirty="0" smtClean="0">
                <a:latin typeface="Palatino Linotype" pitchFamily="18" charset="0"/>
              </a:rPr>
              <a:t>в </a:t>
            </a:r>
            <a:r>
              <a:rPr lang="ru-RU" sz="1500" b="1" dirty="0">
                <a:latin typeface="Palatino Linotype" pitchFamily="18" charset="0"/>
              </a:rPr>
              <a:t>декабре 2018 года</a:t>
            </a:r>
            <a:r>
              <a:rPr lang="ru-RU" sz="1500" b="1" dirty="0" smtClean="0">
                <a:latin typeface="Palatino Linotype" pitchFamily="18" charset="0"/>
              </a:rPr>
              <a:t>.</a:t>
            </a:r>
          </a:p>
          <a:p>
            <a:pPr algn="just">
              <a:buClr>
                <a:srgbClr val="FF0000"/>
              </a:buClr>
              <a:tabLst>
                <a:tab pos="468000" algn="l"/>
              </a:tabLst>
            </a:pPr>
            <a:endParaRPr lang="ru-RU" sz="1800" b="1" dirty="0">
              <a:latin typeface="Palatino Linotype" pitchFamily="18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4168554" y="7480390"/>
            <a:ext cx="7416822" cy="20172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endParaRPr lang="ru-RU" dirty="0"/>
          </a:p>
        </p:txBody>
      </p:sp>
      <p:sp>
        <p:nvSpPr>
          <p:cNvPr id="2065" name="TextBox 2064"/>
          <p:cNvSpPr txBox="1"/>
          <p:nvPr/>
        </p:nvSpPr>
        <p:spPr>
          <a:xfrm>
            <a:off x="6884305" y="7466314"/>
            <a:ext cx="47010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500" b="1" dirty="0">
                <a:latin typeface="Palatino Linotype" pitchFamily="18" charset="0"/>
              </a:rPr>
              <a:t>2018 год </a:t>
            </a:r>
            <a:r>
              <a:rPr lang="ru-RU" sz="1500" b="1" dirty="0" smtClean="0">
                <a:latin typeface="Palatino Linotype" pitchFamily="18" charset="0"/>
              </a:rPr>
              <a:t>-– </a:t>
            </a:r>
            <a:r>
              <a:rPr lang="ru-RU" sz="1500" b="1" dirty="0">
                <a:latin typeface="Palatino Linotype" pitchFamily="18" charset="0"/>
              </a:rPr>
              <a:t>победители </a:t>
            </a:r>
            <a:r>
              <a:rPr lang="ru-RU" sz="1500" b="1" dirty="0" smtClean="0">
                <a:latin typeface="Palatino Linotype" pitchFamily="18" charset="0"/>
              </a:rPr>
              <a:t>муниципального этапа </a:t>
            </a:r>
            <a:r>
              <a:rPr lang="ru-RU" sz="1500" b="1" dirty="0" err="1" smtClean="0">
                <a:latin typeface="Palatino Linotype" pitchFamily="18" charset="0"/>
              </a:rPr>
              <a:t>Метапредметной</a:t>
            </a:r>
            <a:r>
              <a:rPr lang="ru-RU" sz="1500" b="1" dirty="0" smtClean="0">
                <a:latin typeface="Palatino Linotype" pitchFamily="18" charset="0"/>
              </a:rPr>
              <a:t> олимпиады.</a:t>
            </a:r>
          </a:p>
          <a:p>
            <a:pPr>
              <a:spcAft>
                <a:spcPts val="600"/>
              </a:spcAft>
            </a:pPr>
            <a:r>
              <a:rPr lang="ru-RU" sz="1500" b="1" dirty="0" smtClean="0">
                <a:latin typeface="Palatino Linotype" pitchFamily="18" charset="0"/>
              </a:rPr>
              <a:t>2018, 2019 год </a:t>
            </a:r>
            <a:r>
              <a:rPr lang="ru-RU" sz="1500" b="1" dirty="0">
                <a:latin typeface="Palatino Linotype" pitchFamily="18" charset="0"/>
              </a:rPr>
              <a:t>- первое место </a:t>
            </a:r>
            <a:r>
              <a:rPr lang="ru-RU" sz="1500" b="1" dirty="0" smtClean="0">
                <a:latin typeface="Palatino Linotype" pitchFamily="18" charset="0"/>
              </a:rPr>
              <a:t>в </a:t>
            </a:r>
            <a:r>
              <a:rPr lang="ru-RU" sz="1500" b="1" dirty="0">
                <a:latin typeface="Palatino Linotype" pitchFamily="18" charset="0"/>
              </a:rPr>
              <a:t>заключительном этапе </a:t>
            </a:r>
            <a:r>
              <a:rPr lang="ru-RU" sz="1500" b="1" dirty="0" smtClean="0">
                <a:latin typeface="Palatino Linotype" pitchFamily="18" charset="0"/>
              </a:rPr>
              <a:t>Региональной </a:t>
            </a:r>
            <a:r>
              <a:rPr lang="ru-RU" sz="1500" b="1" dirty="0">
                <a:latin typeface="Palatino Linotype" pitchFamily="18" charset="0"/>
              </a:rPr>
              <a:t>олимпиады школьников среди школ </a:t>
            </a:r>
            <a:r>
              <a:rPr lang="ru-RU" sz="1500" b="1" dirty="0" smtClean="0">
                <a:latin typeface="Palatino Linotype" pitchFamily="18" charset="0"/>
              </a:rPr>
              <a:t>города.</a:t>
            </a:r>
          </a:p>
          <a:p>
            <a:r>
              <a:rPr lang="ru-RU" sz="1500" b="1" dirty="0" smtClean="0">
                <a:latin typeface="Palatino Linotype" pitchFamily="18" charset="0"/>
              </a:rPr>
              <a:t>2018, 2019 </a:t>
            </a:r>
            <a:r>
              <a:rPr lang="ru-RU" sz="1500" b="1" dirty="0">
                <a:latin typeface="Palatino Linotype" pitchFamily="18" charset="0"/>
              </a:rPr>
              <a:t>год - Кубок города (муниципальный этап) по 3 предметным  олимпиадам НОО </a:t>
            </a:r>
            <a:endParaRPr lang="ru-RU" sz="1500" b="1" dirty="0" smtClean="0">
              <a:latin typeface="Palatino Linotype" pitchFamily="18" charset="0"/>
            </a:endParaRPr>
          </a:p>
          <a:p>
            <a:r>
              <a:rPr lang="ru-RU" sz="1500" b="1" dirty="0" smtClean="0">
                <a:latin typeface="Palatino Linotype" pitchFamily="18" charset="0"/>
              </a:rPr>
              <a:t>(22 и 27 </a:t>
            </a:r>
            <a:r>
              <a:rPr lang="ru-RU" sz="1500" b="1" dirty="0">
                <a:latin typeface="Palatino Linotype" pitchFamily="18" charset="0"/>
              </a:rPr>
              <a:t>призовых </a:t>
            </a:r>
            <a:r>
              <a:rPr lang="ru-RU" sz="1500" b="1" dirty="0" smtClean="0">
                <a:latin typeface="Palatino Linotype" pitchFamily="18" charset="0"/>
              </a:rPr>
              <a:t>мест).</a:t>
            </a:r>
            <a:endParaRPr lang="ru-RU" sz="1500" b="1" dirty="0">
              <a:latin typeface="Palatino Linotyp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248" t="22511" r="34700" b="30146"/>
          <a:stretch/>
        </p:blipFill>
        <p:spPr bwMode="auto">
          <a:xfrm>
            <a:off x="4436315" y="7606231"/>
            <a:ext cx="2339610" cy="1765567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Box 2065"/>
          <p:cNvSpPr txBox="1"/>
          <p:nvPr/>
        </p:nvSpPr>
        <p:spPr>
          <a:xfrm>
            <a:off x="6009555" y="1269741"/>
            <a:ext cx="16546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Palatino Linotype" pitchFamily="18" charset="0"/>
              </a:rPr>
              <a:t>КОНТЕНТ</a:t>
            </a:r>
            <a:endParaRPr lang="ru-RU" sz="22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grpSp>
        <p:nvGrpSpPr>
          <p:cNvPr id="2072" name="Группа 2071"/>
          <p:cNvGrpSpPr/>
          <p:nvPr/>
        </p:nvGrpSpPr>
        <p:grpSpPr>
          <a:xfrm>
            <a:off x="4941089" y="3378854"/>
            <a:ext cx="627875" cy="619405"/>
            <a:chOff x="4988149" y="4007635"/>
            <a:chExt cx="627875" cy="619405"/>
          </a:xfrm>
        </p:grpSpPr>
        <p:sp>
          <p:nvSpPr>
            <p:cNvPr id="106" name="Овал 105"/>
            <p:cNvSpPr/>
            <p:nvPr/>
          </p:nvSpPr>
          <p:spPr>
            <a:xfrm>
              <a:off x="4988149" y="4007635"/>
              <a:ext cx="627875" cy="6194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1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17">
                      <a14:imgEffect>
                        <a14:backgroundRemoval t="10000" b="90000" l="10000" r="90000">
                          <a14:foregroundMark x1="70769" y1="32308" x2="70769" y2="32308"/>
                          <a14:backgroundMark x1="50256" y1="17436" x2="50256" y2="17436"/>
                          <a14:backgroundMark x1="37436" y1="24103" x2="37436" y2="24103"/>
                          <a14:backgroundMark x1="26154" y1="32308" x2="26154" y2="32308"/>
                          <a14:backgroundMark x1="19487" y1="48205" x2="19487" y2="48205"/>
                          <a14:backgroundMark x1="22564" y1="58974" x2="22564" y2="58974"/>
                          <a14:backgroundMark x1="24615" y1="70769" x2="24615" y2="7076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587" t="6656" r="9477" b="22684"/>
            <a:stretch/>
          </p:blipFill>
          <p:spPr bwMode="auto">
            <a:xfrm>
              <a:off x="5027624" y="4075101"/>
              <a:ext cx="527016" cy="5105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  <p:grpSp>
        <p:nvGrpSpPr>
          <p:cNvPr id="109" name="Группа 108"/>
          <p:cNvGrpSpPr/>
          <p:nvPr/>
        </p:nvGrpSpPr>
        <p:grpSpPr>
          <a:xfrm>
            <a:off x="4940099" y="4406541"/>
            <a:ext cx="627875" cy="619405"/>
            <a:chOff x="4988149" y="4007635"/>
            <a:chExt cx="627875" cy="619405"/>
          </a:xfrm>
        </p:grpSpPr>
        <p:sp>
          <p:nvSpPr>
            <p:cNvPr id="110" name="Овал 109"/>
            <p:cNvSpPr/>
            <p:nvPr/>
          </p:nvSpPr>
          <p:spPr>
            <a:xfrm>
              <a:off x="4988149" y="4007635"/>
              <a:ext cx="627875" cy="6194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1" name="Picture 3"/>
            <p:cNvPicPr>
              <a:picLocks noChangeAspect="1" noChangeArrowheads="1"/>
            </p:cNvPicPr>
            <p:nvPr/>
          </p:nvPicPr>
          <p:blipFill rotWithShape="1">
            <a:blip r:embed="rId1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17">
                      <a14:imgEffect>
                        <a14:backgroundRemoval t="10000" b="90000" l="10000" r="90000">
                          <a14:foregroundMark x1="70769" y1="32308" x2="70769" y2="32308"/>
                          <a14:backgroundMark x1="50256" y1="17436" x2="50256" y2="17436"/>
                          <a14:backgroundMark x1="37436" y1="24103" x2="37436" y2="24103"/>
                          <a14:backgroundMark x1="26154" y1="32308" x2="26154" y2="32308"/>
                          <a14:backgroundMark x1="19487" y1="48205" x2="19487" y2="48205"/>
                          <a14:backgroundMark x1="22564" y1="58974" x2="22564" y2="58974"/>
                          <a14:backgroundMark x1="24615" y1="70769" x2="24615" y2="7076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587" t="6656" r="9477" b="22684"/>
            <a:stretch/>
          </p:blipFill>
          <p:spPr bwMode="auto">
            <a:xfrm>
              <a:off x="5027624" y="4075101"/>
              <a:ext cx="527016" cy="5105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  <p:grpSp>
        <p:nvGrpSpPr>
          <p:cNvPr id="112" name="Группа 111"/>
          <p:cNvGrpSpPr/>
          <p:nvPr/>
        </p:nvGrpSpPr>
        <p:grpSpPr>
          <a:xfrm>
            <a:off x="4940098" y="5387766"/>
            <a:ext cx="627875" cy="619405"/>
            <a:chOff x="4988149" y="4007635"/>
            <a:chExt cx="627875" cy="619405"/>
          </a:xfrm>
        </p:grpSpPr>
        <p:sp>
          <p:nvSpPr>
            <p:cNvPr id="113" name="Овал 112"/>
            <p:cNvSpPr/>
            <p:nvPr/>
          </p:nvSpPr>
          <p:spPr>
            <a:xfrm>
              <a:off x="4988149" y="4007635"/>
              <a:ext cx="627875" cy="6194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4" name="Picture 3"/>
            <p:cNvPicPr>
              <a:picLocks noChangeAspect="1" noChangeArrowheads="1"/>
            </p:cNvPicPr>
            <p:nvPr/>
          </p:nvPicPr>
          <p:blipFill rotWithShape="1">
            <a:blip r:embed="rId1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17">
                      <a14:imgEffect>
                        <a14:backgroundRemoval t="10000" b="90000" l="10000" r="90000">
                          <a14:foregroundMark x1="70769" y1="32308" x2="70769" y2="32308"/>
                          <a14:backgroundMark x1="50256" y1="17436" x2="50256" y2="17436"/>
                          <a14:backgroundMark x1="37436" y1="24103" x2="37436" y2="24103"/>
                          <a14:backgroundMark x1="26154" y1="32308" x2="26154" y2="32308"/>
                          <a14:backgroundMark x1="19487" y1="48205" x2="19487" y2="48205"/>
                          <a14:backgroundMark x1="22564" y1="58974" x2="22564" y2="58974"/>
                          <a14:backgroundMark x1="24615" y1="70769" x2="24615" y2="7076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587" t="6656" r="9477" b="22684"/>
            <a:stretch/>
          </p:blipFill>
          <p:spPr bwMode="auto">
            <a:xfrm>
              <a:off x="5027624" y="4075101"/>
              <a:ext cx="527016" cy="5105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  <p:grpSp>
        <p:nvGrpSpPr>
          <p:cNvPr id="115" name="Группа 114"/>
          <p:cNvGrpSpPr/>
          <p:nvPr/>
        </p:nvGrpSpPr>
        <p:grpSpPr>
          <a:xfrm>
            <a:off x="4981026" y="6337048"/>
            <a:ext cx="627875" cy="619405"/>
            <a:chOff x="4988149" y="4007635"/>
            <a:chExt cx="627875" cy="619405"/>
          </a:xfrm>
        </p:grpSpPr>
        <p:sp>
          <p:nvSpPr>
            <p:cNvPr id="116" name="Овал 115"/>
            <p:cNvSpPr/>
            <p:nvPr/>
          </p:nvSpPr>
          <p:spPr>
            <a:xfrm>
              <a:off x="4988149" y="4007635"/>
              <a:ext cx="627875" cy="6194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7" name="Picture 3"/>
            <p:cNvPicPr>
              <a:picLocks noChangeAspect="1" noChangeArrowheads="1"/>
            </p:cNvPicPr>
            <p:nvPr/>
          </p:nvPicPr>
          <p:blipFill rotWithShape="1">
            <a:blip r:embed="rId1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17">
                      <a14:imgEffect>
                        <a14:backgroundRemoval t="10000" b="90000" l="10000" r="90000">
                          <a14:foregroundMark x1="70769" y1="32308" x2="70769" y2="32308"/>
                          <a14:backgroundMark x1="50256" y1="17436" x2="50256" y2="17436"/>
                          <a14:backgroundMark x1="37436" y1="24103" x2="37436" y2="24103"/>
                          <a14:backgroundMark x1="26154" y1="32308" x2="26154" y2="32308"/>
                          <a14:backgroundMark x1="19487" y1="48205" x2="19487" y2="48205"/>
                          <a14:backgroundMark x1="22564" y1="58974" x2="22564" y2="58974"/>
                          <a14:backgroundMark x1="24615" y1="70769" x2="24615" y2="7076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587" t="6656" r="9477" b="22684"/>
            <a:stretch/>
          </p:blipFill>
          <p:spPr bwMode="auto">
            <a:xfrm>
              <a:off x="5027624" y="4075101"/>
              <a:ext cx="527016" cy="5105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1153" y="-12018"/>
            <a:ext cx="1150447" cy="110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5476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Прямоугольник 2066"/>
          <p:cNvSpPr/>
          <p:nvPr/>
        </p:nvSpPr>
        <p:spPr>
          <a:xfrm>
            <a:off x="0" y="-3372"/>
            <a:ext cx="12801600" cy="10388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94"/>
            <a:ext cx="1223391" cy="105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62" name="Группа 2061"/>
          <p:cNvGrpSpPr/>
          <p:nvPr/>
        </p:nvGrpSpPr>
        <p:grpSpPr>
          <a:xfrm>
            <a:off x="8651621" y="1776263"/>
            <a:ext cx="3797901" cy="1008114"/>
            <a:chOff x="8651621" y="1776263"/>
            <a:chExt cx="3797901" cy="1008114"/>
          </a:xfrm>
        </p:grpSpPr>
        <p:sp>
          <p:nvSpPr>
            <p:cNvPr id="2063" name="Полилиния 2062"/>
            <p:cNvSpPr/>
            <p:nvPr/>
          </p:nvSpPr>
          <p:spPr>
            <a:xfrm>
              <a:off x="9137136" y="1776263"/>
              <a:ext cx="3312386" cy="1008114"/>
            </a:xfrm>
            <a:custGeom>
              <a:avLst/>
              <a:gdLst>
                <a:gd name="connsiteX0" fmla="*/ 0 w 3312386"/>
                <a:gd name="connsiteY0" fmla="*/ 0 h 1008112"/>
                <a:gd name="connsiteX1" fmla="*/ 2808330 w 3312386"/>
                <a:gd name="connsiteY1" fmla="*/ 0 h 1008112"/>
                <a:gd name="connsiteX2" fmla="*/ 3312386 w 3312386"/>
                <a:gd name="connsiteY2" fmla="*/ 504056 h 1008112"/>
                <a:gd name="connsiteX3" fmla="*/ 2808330 w 3312386"/>
                <a:gd name="connsiteY3" fmla="*/ 1008112 h 1008112"/>
                <a:gd name="connsiteX4" fmla="*/ 0 w 3312386"/>
                <a:gd name="connsiteY4" fmla="*/ 1008112 h 1008112"/>
                <a:gd name="connsiteX5" fmla="*/ 0 w 3312386"/>
                <a:gd name="connsiteY5" fmla="*/ 0 h 10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2386" h="1008112">
                  <a:moveTo>
                    <a:pt x="3312386" y="1008111"/>
                  </a:moveTo>
                  <a:lnTo>
                    <a:pt x="504056" y="1008111"/>
                  </a:lnTo>
                  <a:lnTo>
                    <a:pt x="0" y="504056"/>
                  </a:lnTo>
                  <a:lnTo>
                    <a:pt x="504056" y="1"/>
                  </a:lnTo>
                  <a:lnTo>
                    <a:pt x="3312386" y="1"/>
                  </a:lnTo>
                  <a:lnTo>
                    <a:pt x="3312386" y="10081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6577" tIns="60961" rIns="113792" bIns="6096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ru-RU" sz="1600" b="1" kern="1200" dirty="0" smtClean="0">
                  <a:latin typeface="Palatino Linotype" pitchFamily="18" charset="0"/>
                  <a:cs typeface="Times New Roman" pitchFamily="18" charset="0"/>
                </a:rPr>
                <a:t>Базовый класс МЭО – победитель областного конкурса кабинетов в 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</a:pPr>
              <a:r>
                <a:rPr lang="ru-RU" sz="1600" b="1" kern="1200" dirty="0" smtClean="0">
                  <a:latin typeface="Palatino Linotype" pitchFamily="18" charset="0"/>
                  <a:cs typeface="Times New Roman" pitchFamily="18" charset="0"/>
                </a:rPr>
                <a:t>2018 году</a:t>
              </a:r>
              <a:endParaRPr lang="ru-RU" sz="1600" b="1" kern="1200" dirty="0">
                <a:latin typeface="Palatino Linotype" pitchFamily="18" charset="0"/>
                <a:cs typeface="Times New Roman" pitchFamily="18" charset="0"/>
              </a:endParaRPr>
            </a:p>
          </p:txBody>
        </p:sp>
        <p:sp>
          <p:nvSpPr>
            <p:cNvPr id="2064" name="Овал 2063"/>
            <p:cNvSpPr/>
            <p:nvPr/>
          </p:nvSpPr>
          <p:spPr>
            <a:xfrm>
              <a:off x="8651621" y="1776264"/>
              <a:ext cx="1008112" cy="1008112"/>
            </a:xfrm>
            <a:prstGeom prst="ellipse">
              <a:avLst/>
            </a:prstGeom>
            <a:blipFill rotWithShape="1">
              <a:blip r:embed="rId4" cstate="print"/>
              <a:stretch>
                <a:fillRect/>
              </a:stretch>
            </a:blip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059" name="Группа 2058"/>
          <p:cNvGrpSpPr/>
          <p:nvPr/>
        </p:nvGrpSpPr>
        <p:grpSpPr>
          <a:xfrm>
            <a:off x="4436315" y="1776263"/>
            <a:ext cx="4001928" cy="940234"/>
            <a:chOff x="4436315" y="1776263"/>
            <a:chExt cx="4001928" cy="940234"/>
          </a:xfrm>
        </p:grpSpPr>
        <p:sp>
          <p:nvSpPr>
            <p:cNvPr id="2060" name="Полилиния 2059"/>
            <p:cNvSpPr/>
            <p:nvPr/>
          </p:nvSpPr>
          <p:spPr>
            <a:xfrm rot="21600000">
              <a:off x="4940098" y="1776263"/>
              <a:ext cx="3498145" cy="939317"/>
            </a:xfrm>
            <a:custGeom>
              <a:avLst/>
              <a:gdLst>
                <a:gd name="connsiteX0" fmla="*/ 0 w 3498145"/>
                <a:gd name="connsiteY0" fmla="*/ 0 h 939315"/>
                <a:gd name="connsiteX1" fmla="*/ 3028488 w 3498145"/>
                <a:gd name="connsiteY1" fmla="*/ 0 h 939315"/>
                <a:gd name="connsiteX2" fmla="*/ 3498145 w 3498145"/>
                <a:gd name="connsiteY2" fmla="*/ 469658 h 939315"/>
                <a:gd name="connsiteX3" fmla="*/ 3028488 w 3498145"/>
                <a:gd name="connsiteY3" fmla="*/ 939315 h 939315"/>
                <a:gd name="connsiteX4" fmla="*/ 0 w 3498145"/>
                <a:gd name="connsiteY4" fmla="*/ 939315 h 939315"/>
                <a:gd name="connsiteX5" fmla="*/ 0 w 3498145"/>
                <a:gd name="connsiteY5" fmla="*/ 0 h 93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98145" h="939315">
                  <a:moveTo>
                    <a:pt x="3498145" y="939314"/>
                  </a:moveTo>
                  <a:lnTo>
                    <a:pt x="469657" y="939314"/>
                  </a:lnTo>
                  <a:lnTo>
                    <a:pt x="0" y="469657"/>
                  </a:lnTo>
                  <a:lnTo>
                    <a:pt x="469657" y="1"/>
                  </a:lnTo>
                  <a:lnTo>
                    <a:pt x="3498145" y="1"/>
                  </a:lnTo>
                  <a:lnTo>
                    <a:pt x="3498145" y="93931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9041" tIns="60961" rIns="113792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kern="1200" dirty="0" smtClean="0">
                  <a:latin typeface="Palatino Linotype" pitchFamily="18" charset="0"/>
                  <a:cs typeface="Times New Roman" pitchFamily="18" charset="0"/>
                </a:rPr>
                <a:t>Мобильное электронное образование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600" b="1" u="sng" kern="1200" dirty="0" smtClean="0">
                  <a:latin typeface="Palatino Linotype" pitchFamily="18" charset="0"/>
                  <a:cs typeface="Times New Roman" pitchFamily="18" charset="0"/>
                </a:rPr>
                <a:t>www.mob-edu.ru</a:t>
              </a:r>
              <a:endParaRPr lang="ru-RU" sz="1600" b="1" u="sng" kern="1200" dirty="0" smtClean="0">
                <a:latin typeface="Palatino Linotype" pitchFamily="18" charset="0"/>
                <a:cs typeface="Times New Roman" pitchFamily="18" charset="0"/>
              </a:endParaRPr>
            </a:p>
          </p:txBody>
        </p:sp>
        <p:sp>
          <p:nvSpPr>
            <p:cNvPr id="2061" name="Овал 2060"/>
            <p:cNvSpPr/>
            <p:nvPr/>
          </p:nvSpPr>
          <p:spPr>
            <a:xfrm>
              <a:off x="4436315" y="1777182"/>
              <a:ext cx="939315" cy="939315"/>
            </a:xfrm>
            <a:prstGeom prst="ellipse">
              <a:avLst/>
            </a:prstGeom>
            <a:blipFill rotWithShape="1">
              <a:blip r:embed="rId5" cstate="print"/>
              <a:stretch>
                <a:fillRect/>
              </a:stretch>
            </a:blip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40" name="Группа 39"/>
          <p:cNvGrpSpPr/>
          <p:nvPr/>
        </p:nvGrpSpPr>
        <p:grpSpPr>
          <a:xfrm>
            <a:off x="98504" y="2268563"/>
            <a:ext cx="6354035" cy="5930535"/>
            <a:chOff x="7665" y="2268562"/>
            <a:chExt cx="6354035" cy="5930535"/>
          </a:xfrm>
        </p:grpSpPr>
        <p:sp>
          <p:nvSpPr>
            <p:cNvPr id="45" name="Арка 44"/>
            <p:cNvSpPr/>
            <p:nvPr/>
          </p:nvSpPr>
          <p:spPr>
            <a:xfrm rot="10800000">
              <a:off x="431165" y="2268562"/>
              <a:ext cx="5930535" cy="5930535"/>
            </a:xfrm>
            <a:prstGeom prst="blockArc">
              <a:avLst>
                <a:gd name="adj1" fmla="val 18900000"/>
                <a:gd name="adj2" fmla="val 2700000"/>
                <a:gd name="adj3" fmla="val 364"/>
              </a:avLst>
            </a:prstGeom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Полилиния 47"/>
            <p:cNvSpPr/>
            <p:nvPr/>
          </p:nvSpPr>
          <p:spPr>
            <a:xfrm>
              <a:off x="1259778" y="3449845"/>
              <a:ext cx="2817936" cy="490676"/>
            </a:xfrm>
            <a:custGeom>
              <a:avLst/>
              <a:gdLst>
                <a:gd name="connsiteX0" fmla="*/ 0 w 3711377"/>
                <a:gd name="connsiteY0" fmla="*/ 0 h 490676"/>
                <a:gd name="connsiteX1" fmla="*/ 3711377 w 3711377"/>
                <a:gd name="connsiteY1" fmla="*/ 0 h 490676"/>
                <a:gd name="connsiteX2" fmla="*/ 3711377 w 3711377"/>
                <a:gd name="connsiteY2" fmla="*/ 490676 h 490676"/>
                <a:gd name="connsiteX3" fmla="*/ 0 w 3711377"/>
                <a:gd name="connsiteY3" fmla="*/ 490676 h 490676"/>
                <a:gd name="connsiteX4" fmla="*/ 0 w 3711377"/>
                <a:gd name="connsiteY4" fmla="*/ 0 h 49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1377" h="490676">
                  <a:moveTo>
                    <a:pt x="0" y="0"/>
                  </a:moveTo>
                  <a:lnTo>
                    <a:pt x="3711377" y="0"/>
                  </a:lnTo>
                  <a:lnTo>
                    <a:pt x="3711377" y="490676"/>
                  </a:lnTo>
                  <a:lnTo>
                    <a:pt x="0" y="49067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7844" tIns="50800" rIns="50800" bIns="508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Palatino Linotype" pitchFamily="18" charset="0"/>
                  <a:cs typeface="Times New Roman" pitchFamily="18" charset="0"/>
                </a:rPr>
                <a:t>Зонировани</a:t>
              </a:r>
              <a:r>
                <a:rPr lang="ru-RU" sz="2000" b="1" kern="1200" dirty="0" smtClean="0">
                  <a:latin typeface="Palatino Linotype" pitchFamily="18" charset="0"/>
                  <a:cs typeface="Times New Roman" pitchFamily="18" charset="0"/>
                </a:rPr>
                <a:t>е</a:t>
              </a:r>
              <a:endParaRPr lang="ru-RU" sz="2000" b="1" kern="1200" dirty="0">
                <a:latin typeface="Palatino Linotype" pitchFamily="18" charset="0"/>
                <a:cs typeface="Times New Roman" pitchFamily="18" charset="0"/>
              </a:endParaRPr>
            </a:p>
          </p:txBody>
        </p:sp>
        <p:sp>
          <p:nvSpPr>
            <p:cNvPr id="49" name="Овал 48"/>
            <p:cNvSpPr/>
            <p:nvPr/>
          </p:nvSpPr>
          <p:spPr>
            <a:xfrm>
              <a:off x="494076" y="3279620"/>
              <a:ext cx="846997" cy="846997"/>
            </a:xfrm>
            <a:prstGeom prst="ellipse">
              <a:avLst/>
            </a:prstGeom>
            <a:blipFill rotWithShape="0">
              <a:blip r:embed="rId6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Полилиния 49"/>
            <p:cNvSpPr/>
            <p:nvPr/>
          </p:nvSpPr>
          <p:spPr>
            <a:xfrm>
              <a:off x="553687" y="4497258"/>
              <a:ext cx="3524027" cy="471371"/>
            </a:xfrm>
            <a:custGeom>
              <a:avLst/>
              <a:gdLst>
                <a:gd name="connsiteX0" fmla="*/ 0 w 3235731"/>
                <a:gd name="connsiteY0" fmla="*/ 0 h 471371"/>
                <a:gd name="connsiteX1" fmla="*/ 3235731 w 3235731"/>
                <a:gd name="connsiteY1" fmla="*/ 0 h 471371"/>
                <a:gd name="connsiteX2" fmla="*/ 3235731 w 3235731"/>
                <a:gd name="connsiteY2" fmla="*/ 471371 h 471371"/>
                <a:gd name="connsiteX3" fmla="*/ 0 w 3235731"/>
                <a:gd name="connsiteY3" fmla="*/ 471371 h 471371"/>
                <a:gd name="connsiteX4" fmla="*/ 0 w 3235731"/>
                <a:gd name="connsiteY4" fmla="*/ 0 h 471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5731" h="471371">
                  <a:moveTo>
                    <a:pt x="0" y="0"/>
                  </a:moveTo>
                  <a:lnTo>
                    <a:pt x="3235731" y="0"/>
                  </a:lnTo>
                  <a:lnTo>
                    <a:pt x="3235731" y="471371"/>
                  </a:lnTo>
                  <a:lnTo>
                    <a:pt x="0" y="4713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7844" tIns="50800" rIns="50800" bIns="508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Palatino Linotype" pitchFamily="18" charset="0"/>
                  <a:cs typeface="Times New Roman" pitchFamily="18" charset="0"/>
                </a:rPr>
                <a:t>Фронтальная работа</a:t>
              </a:r>
              <a:endParaRPr lang="ru-RU" sz="1800" b="1" kern="1200" dirty="0">
                <a:latin typeface="Palatino Linotype" pitchFamily="18" charset="0"/>
                <a:cs typeface="Times New Roman" pitchFamily="18" charset="0"/>
              </a:endParaRPr>
            </a:p>
          </p:txBody>
        </p:sp>
        <p:sp>
          <p:nvSpPr>
            <p:cNvPr id="51" name="Овал 50"/>
            <p:cNvSpPr/>
            <p:nvPr/>
          </p:nvSpPr>
          <p:spPr>
            <a:xfrm>
              <a:off x="120847" y="4317337"/>
              <a:ext cx="846997" cy="846997"/>
            </a:xfrm>
            <a:prstGeom prst="ellipse">
              <a:avLst/>
            </a:prstGeom>
            <a:blipFill rotWithShape="0">
              <a:blip r:embed="rId7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Полилиния 51"/>
            <p:cNvSpPr/>
            <p:nvPr/>
          </p:nvSpPr>
          <p:spPr>
            <a:xfrm>
              <a:off x="602197" y="5410460"/>
              <a:ext cx="3475517" cy="495285"/>
            </a:xfrm>
            <a:custGeom>
              <a:avLst/>
              <a:gdLst>
                <a:gd name="connsiteX0" fmla="*/ 0 w 2794235"/>
                <a:gd name="connsiteY0" fmla="*/ 0 h 420578"/>
                <a:gd name="connsiteX1" fmla="*/ 2794235 w 2794235"/>
                <a:gd name="connsiteY1" fmla="*/ 0 h 420578"/>
                <a:gd name="connsiteX2" fmla="*/ 2794235 w 2794235"/>
                <a:gd name="connsiteY2" fmla="*/ 420578 h 420578"/>
                <a:gd name="connsiteX3" fmla="*/ 0 w 2794235"/>
                <a:gd name="connsiteY3" fmla="*/ 420578 h 420578"/>
                <a:gd name="connsiteX4" fmla="*/ 0 w 2794235"/>
                <a:gd name="connsiteY4" fmla="*/ 0 h 42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4235" h="420578">
                  <a:moveTo>
                    <a:pt x="0" y="0"/>
                  </a:moveTo>
                  <a:lnTo>
                    <a:pt x="2794235" y="0"/>
                  </a:lnTo>
                  <a:lnTo>
                    <a:pt x="2794235" y="420578"/>
                  </a:lnTo>
                  <a:lnTo>
                    <a:pt x="0" y="4205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7844" tIns="50800" rIns="50800" bIns="508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Palatino Linotype" pitchFamily="18" charset="0"/>
                  <a:cs typeface="Times New Roman" pitchFamily="18" charset="0"/>
                </a:rPr>
                <a:t>Работа в группах</a:t>
              </a:r>
              <a:endParaRPr lang="ru-RU" sz="1800" b="1" kern="1200" dirty="0">
                <a:latin typeface="Palatino Linotype" pitchFamily="18" charset="0"/>
                <a:cs typeface="Times New Roman" pitchFamily="18" charset="0"/>
              </a:endParaRPr>
            </a:p>
          </p:txBody>
        </p:sp>
        <p:sp>
          <p:nvSpPr>
            <p:cNvPr id="53" name="Овал 52"/>
            <p:cNvSpPr/>
            <p:nvPr/>
          </p:nvSpPr>
          <p:spPr>
            <a:xfrm>
              <a:off x="7665" y="5271958"/>
              <a:ext cx="846997" cy="846997"/>
            </a:xfrm>
            <a:prstGeom prst="ellipse">
              <a:avLst/>
            </a:prstGeom>
            <a:blipFill rotWithShape="0">
              <a:blip r:embed="rId8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Полилиния 53"/>
            <p:cNvSpPr/>
            <p:nvPr/>
          </p:nvSpPr>
          <p:spPr>
            <a:xfrm>
              <a:off x="566451" y="6455051"/>
              <a:ext cx="3511263" cy="554735"/>
            </a:xfrm>
            <a:custGeom>
              <a:avLst/>
              <a:gdLst>
                <a:gd name="connsiteX0" fmla="*/ 0 w 3624197"/>
                <a:gd name="connsiteY0" fmla="*/ 0 h 677598"/>
                <a:gd name="connsiteX1" fmla="*/ 3624197 w 3624197"/>
                <a:gd name="connsiteY1" fmla="*/ 0 h 677598"/>
                <a:gd name="connsiteX2" fmla="*/ 3624197 w 3624197"/>
                <a:gd name="connsiteY2" fmla="*/ 677598 h 677598"/>
                <a:gd name="connsiteX3" fmla="*/ 0 w 3624197"/>
                <a:gd name="connsiteY3" fmla="*/ 677598 h 677598"/>
                <a:gd name="connsiteX4" fmla="*/ 0 w 3624197"/>
                <a:gd name="connsiteY4" fmla="*/ 0 h 677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4197" h="677598">
                  <a:moveTo>
                    <a:pt x="0" y="0"/>
                  </a:moveTo>
                  <a:lnTo>
                    <a:pt x="3624197" y="0"/>
                  </a:lnTo>
                  <a:lnTo>
                    <a:pt x="3624197" y="677598"/>
                  </a:lnTo>
                  <a:lnTo>
                    <a:pt x="0" y="67759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7844" tIns="50800" rIns="50800" bIns="508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latin typeface="Palatino Linotype" pitchFamily="18" charset="0"/>
                  <a:cs typeface="Times New Roman" pitchFamily="18" charset="0"/>
                </a:rPr>
                <a:t>Персонализация обучения</a:t>
              </a:r>
              <a:endParaRPr lang="ru-RU" sz="1600" b="1" kern="1200" dirty="0">
                <a:latin typeface="Palatino Linotype" pitchFamily="18" charset="0"/>
                <a:cs typeface="Times New Roman" pitchFamily="18" charset="0"/>
              </a:endParaRPr>
            </a:p>
          </p:txBody>
        </p:sp>
        <p:sp>
          <p:nvSpPr>
            <p:cNvPr id="55" name="Овал 54"/>
            <p:cNvSpPr/>
            <p:nvPr/>
          </p:nvSpPr>
          <p:spPr>
            <a:xfrm>
              <a:off x="285555" y="6321405"/>
              <a:ext cx="846997" cy="846997"/>
            </a:xfrm>
            <a:prstGeom prst="ellipse">
              <a:avLst/>
            </a:prstGeom>
            <a:blipFill rotWithShape="0">
              <a:blip r:embed="rId9" cstate="print"/>
              <a:stretch>
                <a:fillRect/>
              </a:stretch>
            </a:blipFill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" name="Группа 1"/>
          <p:cNvGrpSpPr/>
          <p:nvPr/>
        </p:nvGrpSpPr>
        <p:grpSpPr>
          <a:xfrm>
            <a:off x="6043963" y="2268563"/>
            <a:ext cx="6562430" cy="6117868"/>
            <a:chOff x="6043963" y="2268562"/>
            <a:chExt cx="6562430" cy="6117868"/>
          </a:xfrm>
        </p:grpSpPr>
        <p:sp>
          <p:nvSpPr>
            <p:cNvPr id="4" name="Арка 3"/>
            <p:cNvSpPr/>
            <p:nvPr/>
          </p:nvSpPr>
          <p:spPr>
            <a:xfrm>
              <a:off x="6043963" y="2268562"/>
              <a:ext cx="6117868" cy="6117868"/>
            </a:xfrm>
            <a:prstGeom prst="blockArc">
              <a:avLst>
                <a:gd name="adj1" fmla="val 18900000"/>
                <a:gd name="adj2" fmla="val 2586619"/>
                <a:gd name="adj3" fmla="val 51"/>
              </a:avLst>
            </a:prstGeom>
          </p:spPr>
          <p:style>
            <a:lnRef idx="2">
              <a:schemeClr val="accent3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8796987" y="3449845"/>
              <a:ext cx="2788389" cy="531299"/>
            </a:xfrm>
            <a:custGeom>
              <a:avLst/>
              <a:gdLst>
                <a:gd name="connsiteX0" fmla="*/ 0 w 3642328"/>
                <a:gd name="connsiteY0" fmla="*/ 0 h 531299"/>
                <a:gd name="connsiteX1" fmla="*/ 3642328 w 3642328"/>
                <a:gd name="connsiteY1" fmla="*/ 0 h 531299"/>
                <a:gd name="connsiteX2" fmla="*/ 3642328 w 3642328"/>
                <a:gd name="connsiteY2" fmla="*/ 531299 h 531299"/>
                <a:gd name="connsiteX3" fmla="*/ 0 w 3642328"/>
                <a:gd name="connsiteY3" fmla="*/ 531299 h 531299"/>
                <a:gd name="connsiteX4" fmla="*/ 0 w 3642328"/>
                <a:gd name="connsiteY4" fmla="*/ 0 h 531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2328" h="531299">
                  <a:moveTo>
                    <a:pt x="0" y="0"/>
                  </a:moveTo>
                  <a:lnTo>
                    <a:pt x="3642328" y="0"/>
                  </a:lnTo>
                  <a:lnTo>
                    <a:pt x="3642328" y="531299"/>
                  </a:lnTo>
                  <a:lnTo>
                    <a:pt x="0" y="53129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4864" tIns="45720" rIns="4572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>
                  <a:latin typeface="Times New Roman" pitchFamily="18" charset="0"/>
                  <a:cs typeface="Times New Roman" pitchFamily="18" charset="0"/>
                </a:rPr>
                <a:t>Автоматизированное место </a:t>
              </a:r>
              <a:r>
                <a:rPr lang="ru-RU" sz="1500" b="1" kern="1200" dirty="0" smtClean="0">
                  <a:latin typeface="Palatino Linotype" pitchFamily="18" charset="0"/>
                  <a:cs typeface="Times New Roman" pitchFamily="18" charset="0"/>
                </a:rPr>
                <a:t>учителя</a:t>
              </a:r>
              <a:endParaRPr lang="ru-RU" sz="1500" b="1" kern="1200" dirty="0">
                <a:latin typeface="Palatino Linotype" pitchFamily="18" charset="0"/>
                <a:cs typeface="Times New Roman" pitchFamily="18" charset="0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11450359" y="3256888"/>
              <a:ext cx="891828" cy="869729"/>
            </a:xfrm>
            <a:prstGeom prst="ellipse">
              <a:avLst/>
            </a:prstGeom>
            <a:blipFill rotWithShape="0">
              <a:blip r:embed="rId10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олилиния 20"/>
            <p:cNvSpPr/>
            <p:nvPr/>
          </p:nvSpPr>
          <p:spPr>
            <a:xfrm>
              <a:off x="8796988" y="4502308"/>
              <a:ext cx="3099285" cy="466321"/>
            </a:xfrm>
            <a:custGeom>
              <a:avLst/>
              <a:gdLst>
                <a:gd name="connsiteX0" fmla="*/ 0 w 3172663"/>
                <a:gd name="connsiteY0" fmla="*/ 0 h 477053"/>
                <a:gd name="connsiteX1" fmla="*/ 3172663 w 3172663"/>
                <a:gd name="connsiteY1" fmla="*/ 0 h 477053"/>
                <a:gd name="connsiteX2" fmla="*/ 3172663 w 3172663"/>
                <a:gd name="connsiteY2" fmla="*/ 477053 h 477053"/>
                <a:gd name="connsiteX3" fmla="*/ 0 w 3172663"/>
                <a:gd name="connsiteY3" fmla="*/ 477053 h 477053"/>
                <a:gd name="connsiteX4" fmla="*/ 0 w 3172663"/>
                <a:gd name="connsiteY4" fmla="*/ 0 h 47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2663" h="477053">
                  <a:moveTo>
                    <a:pt x="0" y="0"/>
                  </a:moveTo>
                  <a:lnTo>
                    <a:pt x="3172663" y="0"/>
                  </a:lnTo>
                  <a:lnTo>
                    <a:pt x="3172663" y="477053"/>
                  </a:lnTo>
                  <a:lnTo>
                    <a:pt x="0" y="47705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4864" tIns="45720" rIns="45720" bIns="4572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latin typeface="Palatino Linotype" pitchFamily="18" charset="0"/>
                  <a:cs typeface="Times New Roman" pitchFamily="18" charset="0"/>
                </a:rPr>
                <a:t>Планшетные компьютеры</a:t>
              </a:r>
              <a:endParaRPr lang="ru-RU" sz="1400" b="1" kern="1200" dirty="0">
                <a:latin typeface="Palatino Linotype" pitchFamily="18" charset="0"/>
                <a:cs typeface="Times New Roman" pitchFamily="18" charset="0"/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11670295" y="4306333"/>
              <a:ext cx="872202" cy="869004"/>
            </a:xfrm>
            <a:prstGeom prst="ellipse">
              <a:avLst/>
            </a:prstGeom>
            <a:blipFill rotWithShape="0">
              <a:blip r:embed="rId11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олилиния 22"/>
            <p:cNvSpPr/>
            <p:nvPr/>
          </p:nvSpPr>
          <p:spPr>
            <a:xfrm>
              <a:off x="8796987" y="5374303"/>
              <a:ext cx="3099286" cy="593645"/>
            </a:xfrm>
            <a:custGeom>
              <a:avLst/>
              <a:gdLst>
                <a:gd name="connsiteX0" fmla="*/ 0 w 3197727"/>
                <a:gd name="connsiteY0" fmla="*/ 0 h 576100"/>
                <a:gd name="connsiteX1" fmla="*/ 3197727 w 3197727"/>
                <a:gd name="connsiteY1" fmla="*/ 0 h 576100"/>
                <a:gd name="connsiteX2" fmla="*/ 3197727 w 3197727"/>
                <a:gd name="connsiteY2" fmla="*/ 576100 h 576100"/>
                <a:gd name="connsiteX3" fmla="*/ 0 w 3197727"/>
                <a:gd name="connsiteY3" fmla="*/ 576100 h 576100"/>
                <a:gd name="connsiteX4" fmla="*/ 0 w 3197727"/>
                <a:gd name="connsiteY4" fmla="*/ 0 h 57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7727" h="576100">
                  <a:moveTo>
                    <a:pt x="0" y="0"/>
                  </a:moveTo>
                  <a:lnTo>
                    <a:pt x="3197727" y="0"/>
                  </a:lnTo>
                  <a:lnTo>
                    <a:pt x="3197727" y="576100"/>
                  </a:lnTo>
                  <a:lnTo>
                    <a:pt x="0" y="5761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4864" tIns="40640" rIns="40640" bIns="4064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>
                  <a:latin typeface="Palatino Linotype" pitchFamily="18" charset="0"/>
                  <a:cs typeface="Times New Roman" pitchFamily="18" charset="0"/>
                </a:rPr>
                <a:t>Система хранения и зарядки</a:t>
              </a:r>
              <a:endParaRPr lang="ru-RU" sz="1500" b="1" kern="1200" dirty="0">
                <a:latin typeface="Palatino Linotype" pitchFamily="18" charset="0"/>
                <a:cs typeface="Times New Roman" pitchFamily="18" charset="0"/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11734191" y="5279027"/>
              <a:ext cx="872202" cy="837171"/>
            </a:xfrm>
            <a:prstGeom prst="ellipse">
              <a:avLst/>
            </a:prstGeom>
            <a:blipFill rotWithShape="0">
              <a:blip r:embed="rId12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Полилиния 25"/>
            <p:cNvSpPr/>
            <p:nvPr/>
          </p:nvSpPr>
          <p:spPr>
            <a:xfrm>
              <a:off x="8796987" y="6524087"/>
              <a:ext cx="2873308" cy="572444"/>
            </a:xfrm>
            <a:custGeom>
              <a:avLst/>
              <a:gdLst>
                <a:gd name="connsiteX0" fmla="*/ 0 w 3262695"/>
                <a:gd name="connsiteY0" fmla="*/ 0 h 572444"/>
                <a:gd name="connsiteX1" fmla="*/ 3262695 w 3262695"/>
                <a:gd name="connsiteY1" fmla="*/ 0 h 572444"/>
                <a:gd name="connsiteX2" fmla="*/ 3262695 w 3262695"/>
                <a:gd name="connsiteY2" fmla="*/ 572444 h 572444"/>
                <a:gd name="connsiteX3" fmla="*/ 0 w 3262695"/>
                <a:gd name="connsiteY3" fmla="*/ 572444 h 572444"/>
                <a:gd name="connsiteX4" fmla="*/ 0 w 3262695"/>
                <a:gd name="connsiteY4" fmla="*/ 0 h 57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2695" h="572444">
                  <a:moveTo>
                    <a:pt x="0" y="0"/>
                  </a:moveTo>
                  <a:lnTo>
                    <a:pt x="3262695" y="0"/>
                  </a:lnTo>
                  <a:lnTo>
                    <a:pt x="3262695" y="572444"/>
                  </a:lnTo>
                  <a:lnTo>
                    <a:pt x="0" y="57244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4864" tIns="45720" rIns="45720" bIns="4572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ru-RU" sz="1500" b="1" kern="1200" dirty="0" smtClean="0">
                  <a:latin typeface="Palatino Linotype" pitchFamily="18" charset="0"/>
                  <a:cs typeface="Times New Roman" pitchFamily="18" charset="0"/>
                </a:rPr>
                <a:t>Высокоскоростной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</a:pPr>
              <a:r>
                <a:rPr lang="ru-RU" sz="1500" b="1" kern="1200" dirty="0" smtClean="0">
                  <a:latin typeface="Palatino Linotype" pitchFamily="18" charset="0"/>
                  <a:cs typeface="Times New Roman" pitchFamily="18" charset="0"/>
                </a:rPr>
                <a:t> Интернет</a:t>
              </a:r>
              <a:endParaRPr lang="ru-RU" sz="1500" b="1" kern="1200" dirty="0">
                <a:latin typeface="Palatino Linotype" pitchFamily="18" charset="0"/>
                <a:cs typeface="Times New Roman" pitchFamily="18" charset="0"/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11450359" y="6385502"/>
              <a:ext cx="833335" cy="782900"/>
            </a:xfrm>
            <a:prstGeom prst="ellipse">
              <a:avLst/>
            </a:prstGeom>
            <a:blipFill rotWithShape="0">
              <a:blip r:embed="rId13" cstate="print"/>
              <a:stretch>
                <a:fillRect/>
              </a:stretch>
            </a:blipFill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7" name="Полилиния 26"/>
          <p:cNvSpPr/>
          <p:nvPr/>
        </p:nvSpPr>
        <p:spPr>
          <a:xfrm>
            <a:off x="5398180" y="4075102"/>
            <a:ext cx="3040063" cy="496531"/>
          </a:xfrm>
          <a:custGeom>
            <a:avLst/>
            <a:gdLst>
              <a:gd name="connsiteX0" fmla="*/ 0 w 2726762"/>
              <a:gd name="connsiteY0" fmla="*/ 0 h 623121"/>
              <a:gd name="connsiteX1" fmla="*/ 2726762 w 2726762"/>
              <a:gd name="connsiteY1" fmla="*/ 0 h 623121"/>
              <a:gd name="connsiteX2" fmla="*/ 2726762 w 2726762"/>
              <a:gd name="connsiteY2" fmla="*/ 623121 h 623121"/>
              <a:gd name="connsiteX3" fmla="*/ 0 w 2726762"/>
              <a:gd name="connsiteY3" fmla="*/ 623121 h 623121"/>
              <a:gd name="connsiteX4" fmla="*/ 0 w 2726762"/>
              <a:gd name="connsiteY4" fmla="*/ 0 h 62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6762" h="623121">
                <a:moveTo>
                  <a:pt x="0" y="0"/>
                </a:moveTo>
                <a:lnTo>
                  <a:pt x="2726762" y="0"/>
                </a:lnTo>
                <a:lnTo>
                  <a:pt x="2726762" y="623121"/>
                </a:lnTo>
                <a:lnTo>
                  <a:pt x="0" y="62312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4602" tIns="45720" rIns="45720" bIns="4572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latin typeface="Times New Roman" pitchFamily="18" charset="0"/>
                <a:cs typeface="Times New Roman" pitchFamily="18" charset="0"/>
              </a:rPr>
              <a:t>Одобрен и рекомендован РАН</a:t>
            </a:r>
            <a:endParaRPr lang="ru-RU" sz="16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Стрелка вправо 59"/>
          <p:cNvSpPr/>
          <p:nvPr/>
        </p:nvSpPr>
        <p:spPr>
          <a:xfrm>
            <a:off x="307975" y="7536904"/>
            <a:ext cx="12572672" cy="1944216"/>
          </a:xfrm>
          <a:prstGeom prst="rightArrow">
            <a:avLst>
              <a:gd name="adj1" fmla="val 50000"/>
              <a:gd name="adj2" fmla="val 53590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Box 2"/>
          <p:cNvSpPr txBox="1"/>
          <p:nvPr/>
        </p:nvSpPr>
        <p:spPr>
          <a:xfrm>
            <a:off x="1396790" y="138038"/>
            <a:ext cx="10254363" cy="806375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Times New Roman" pitchFamily="18" charset="0"/>
              </a:rPr>
              <a:t>МОБИЛЬНОЕ 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Times New Roman" pitchFamily="18" charset="0"/>
              </a:rPr>
              <a:t>ЭЛЕКТРОННОЕ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Times New Roman" pitchFamily="18" charset="0"/>
              </a:rPr>
              <a:t> ОБРАЗОВАНИЕ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Times New Roman" pitchFamily="18" charset="0"/>
              </a:rPr>
              <a:t> 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Times New Roman" pitchFamily="18" charset="0"/>
              </a:rPr>
              <a:t> КАК 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Times New Roman" pitchFamily="18" charset="0"/>
              </a:rPr>
              <a:t>РЕСУРС ПОВЫШЕНИЯ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Times New Roman" pitchFamily="18" charset="0"/>
              </a:rPr>
              <a:t> ДОСТУПНОСТИ  КАЧЕСТВЕННОГО  ОБРАЗОВАНИЯ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12" name="AutoShape 4" descr="https://mob-edu.ru/wp-content/uploads/2019/03/meo.jpg"/>
          <p:cNvSpPr>
            <a:spLocks noChangeAspect="1" noChangeArrowheads="1"/>
          </p:cNvSpPr>
          <p:nvPr/>
        </p:nvSpPr>
        <p:spPr bwMode="auto">
          <a:xfrm>
            <a:off x="217805" y="-202246"/>
            <a:ext cx="426720" cy="4267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056" name="Группа 2055"/>
          <p:cNvGrpSpPr/>
          <p:nvPr/>
        </p:nvGrpSpPr>
        <p:grpSpPr>
          <a:xfrm>
            <a:off x="307977" y="1743154"/>
            <a:ext cx="3874710" cy="1113231"/>
            <a:chOff x="307977" y="1743154"/>
            <a:chExt cx="3874710" cy="1113231"/>
          </a:xfrm>
        </p:grpSpPr>
        <p:sp>
          <p:nvSpPr>
            <p:cNvPr id="2057" name="Полилиния 2056"/>
            <p:cNvSpPr/>
            <p:nvPr/>
          </p:nvSpPr>
          <p:spPr>
            <a:xfrm rot="21600000">
              <a:off x="907330" y="1754263"/>
              <a:ext cx="3275357" cy="983741"/>
            </a:xfrm>
            <a:custGeom>
              <a:avLst/>
              <a:gdLst>
                <a:gd name="connsiteX0" fmla="*/ 0 w 3275357"/>
                <a:gd name="connsiteY0" fmla="*/ 0 h 983739"/>
                <a:gd name="connsiteX1" fmla="*/ 2783488 w 3275357"/>
                <a:gd name="connsiteY1" fmla="*/ 0 h 983739"/>
                <a:gd name="connsiteX2" fmla="*/ 3275357 w 3275357"/>
                <a:gd name="connsiteY2" fmla="*/ 491870 h 983739"/>
                <a:gd name="connsiteX3" fmla="*/ 2783488 w 3275357"/>
                <a:gd name="connsiteY3" fmla="*/ 983739 h 983739"/>
                <a:gd name="connsiteX4" fmla="*/ 0 w 3275357"/>
                <a:gd name="connsiteY4" fmla="*/ 983739 h 983739"/>
                <a:gd name="connsiteX5" fmla="*/ 0 w 3275357"/>
                <a:gd name="connsiteY5" fmla="*/ 0 h 98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5357" h="983739">
                  <a:moveTo>
                    <a:pt x="3275357" y="983738"/>
                  </a:moveTo>
                  <a:lnTo>
                    <a:pt x="491869" y="983738"/>
                  </a:lnTo>
                  <a:lnTo>
                    <a:pt x="0" y="491869"/>
                  </a:lnTo>
                  <a:lnTo>
                    <a:pt x="491869" y="1"/>
                  </a:lnTo>
                  <a:lnTo>
                    <a:pt x="3275357" y="1"/>
                  </a:lnTo>
                  <a:lnTo>
                    <a:pt x="3275357" y="98373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36839" tIns="68581" rIns="128016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err="1" smtClean="0">
                  <a:latin typeface="Palatino Linotype" pitchFamily="18" charset="0"/>
                  <a:cs typeface="Times New Roman" pitchFamily="18" charset="0"/>
                </a:rPr>
                <a:t>Тьютор</a:t>
              </a:r>
              <a:r>
                <a:rPr lang="ru-RU" sz="1800" b="1" kern="1200" dirty="0" smtClean="0">
                  <a:latin typeface="Palatino Linotype" pitchFamily="18" charset="0"/>
                  <a:cs typeface="Times New Roman" pitchFamily="18" charset="0"/>
                </a:rPr>
                <a:t>, прошедший курсы </a:t>
              </a:r>
              <a:r>
                <a:rPr lang="ru-RU" sz="1800" b="1" kern="1200" dirty="0" smtClean="0">
                  <a:latin typeface="Palatino Linotype" pitchFamily="18" charset="0"/>
                </a:rPr>
                <a:t>повышения квалификации</a:t>
              </a:r>
              <a:endParaRPr lang="ru-RU" sz="1800" b="1" kern="1200" dirty="0">
                <a:latin typeface="Palatino Linotype" pitchFamily="18" charset="0"/>
                <a:cs typeface="Times New Roman" pitchFamily="18" charset="0"/>
              </a:endParaRPr>
            </a:p>
          </p:txBody>
        </p:sp>
        <p:sp>
          <p:nvSpPr>
            <p:cNvPr id="2058" name="Овал 2057"/>
            <p:cNvSpPr/>
            <p:nvPr/>
          </p:nvSpPr>
          <p:spPr>
            <a:xfrm>
              <a:off x="307977" y="1743154"/>
              <a:ext cx="1113231" cy="1113231"/>
            </a:xfrm>
            <a:prstGeom prst="ellipse">
              <a:avLst/>
            </a:prstGeom>
            <a:blipFill rotWithShape="1">
              <a:blip r:embed="rId14" cstate="print"/>
              <a:stretch>
                <a:fillRect/>
              </a:stretch>
            </a:blipFill>
            <a:ln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4" name="TextBox 13"/>
          <p:cNvSpPr txBox="1"/>
          <p:nvPr/>
        </p:nvSpPr>
        <p:spPr>
          <a:xfrm>
            <a:off x="9659733" y="1269740"/>
            <a:ext cx="2682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Palatino Linotype" pitchFamily="18" charset="0"/>
                <a:cs typeface="Times New Roman" pitchFamily="18" charset="0"/>
              </a:rPr>
              <a:t>УСЛОВИЯ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36304" y="126974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Palatino Linotype" pitchFamily="18" charset="0"/>
                <a:cs typeface="Times New Roman" pitchFamily="18" charset="0"/>
              </a:rPr>
              <a:t>УЧИТЕЛЬ</a:t>
            </a:r>
            <a:endParaRPr lang="ru-RU" sz="2400" dirty="0">
              <a:solidFill>
                <a:srgbClr val="C00000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5176319" y="2645833"/>
            <a:ext cx="864096" cy="865023"/>
            <a:chOff x="5248672" y="2729990"/>
            <a:chExt cx="864096" cy="865023"/>
          </a:xfrm>
        </p:grpSpPr>
        <p:sp>
          <p:nvSpPr>
            <p:cNvPr id="19" name="Овал 18"/>
            <p:cNvSpPr/>
            <p:nvPr/>
          </p:nvSpPr>
          <p:spPr>
            <a:xfrm>
              <a:off x="5248672" y="2729990"/>
              <a:ext cx="864096" cy="863806"/>
            </a:xfrm>
            <a:prstGeom prst="ellipse">
              <a:avLst/>
            </a:prstGeom>
            <a:gradFill>
              <a:gsLst>
                <a:gs pos="52000">
                  <a:schemeClr val="accent6">
                    <a:lumMod val="20000"/>
                    <a:lumOff val="80000"/>
                  </a:schemeClr>
                </a:gs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79533" y="2764016"/>
              <a:ext cx="802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Онлайн курсы для 1-11 классов</a:t>
              </a:r>
              <a:endParaRPr lang="ru-RU" sz="12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7293127" y="2645832"/>
            <a:ext cx="864096" cy="863806"/>
            <a:chOff x="5248672" y="2729990"/>
            <a:chExt cx="864096" cy="863806"/>
          </a:xfrm>
        </p:grpSpPr>
        <p:sp>
          <p:nvSpPr>
            <p:cNvPr id="43" name="Овал 42"/>
            <p:cNvSpPr/>
            <p:nvPr/>
          </p:nvSpPr>
          <p:spPr>
            <a:xfrm>
              <a:off x="5248672" y="2729990"/>
              <a:ext cx="864096" cy="863806"/>
            </a:xfrm>
            <a:prstGeom prst="ellipse">
              <a:avLst/>
            </a:prstGeom>
            <a:gradFill>
              <a:gsLst>
                <a:gs pos="52000">
                  <a:schemeClr val="accent6">
                    <a:lumMod val="20000"/>
                    <a:lumOff val="80000"/>
                  </a:schemeClr>
                </a:gs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280695" y="2838727"/>
              <a:ext cx="8023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Работа с детьми с ОВЗ</a:t>
              </a:r>
              <a:endParaRPr lang="ru-RU" sz="12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009553" y="2818340"/>
            <a:ext cx="1359227" cy="863806"/>
            <a:chOff x="4272102" y="5016624"/>
            <a:chExt cx="1359226" cy="863806"/>
          </a:xfrm>
        </p:grpSpPr>
        <p:sp>
          <p:nvSpPr>
            <p:cNvPr id="46" name="Овал 45"/>
            <p:cNvSpPr/>
            <p:nvPr/>
          </p:nvSpPr>
          <p:spPr>
            <a:xfrm>
              <a:off x="4519667" y="5016624"/>
              <a:ext cx="864096" cy="863806"/>
            </a:xfrm>
            <a:prstGeom prst="ellipse">
              <a:avLst/>
            </a:prstGeom>
            <a:gradFill>
              <a:gsLst>
                <a:gs pos="52000">
                  <a:schemeClr val="accent6">
                    <a:lumMod val="20000"/>
                    <a:lumOff val="80000"/>
                  </a:schemeClr>
                </a:gs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272102" y="5148445"/>
              <a:ext cx="135922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schemeClr val="accent6">
                      <a:lumMod val="75000"/>
                    </a:schemeClr>
                  </a:solidFill>
                </a:rPr>
                <a:t>Работа с одаренными детьми</a:t>
              </a:r>
              <a:endParaRPr lang="ru-RU" sz="11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5" name="AutoShape 6" descr="http://scoolbarsuki.lbihost.ru/wp-content/uploads/sites/323/2019/04/5lbSrxpnu85PUNt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://scoolbarsuki.lbihost.ru/wp-content/uploads/sites/323/2019/04/5lbSrxpnu85PUNtm.pn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1" descr="http://new.kemcdo.ru/files/2019-03/8643_2619.png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https://mob-edu.ru/wp-content/uploads/2019/04/cropped-logo-08.png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1421209" y="1269742"/>
            <a:ext cx="2747346" cy="5065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424386" y="1269741"/>
            <a:ext cx="2992638" cy="5065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9641160" y="1269741"/>
            <a:ext cx="2808311" cy="50652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68" name="Полилиния 67"/>
          <p:cNvSpPr/>
          <p:nvPr/>
        </p:nvSpPr>
        <p:spPr>
          <a:xfrm>
            <a:off x="5403345" y="4877774"/>
            <a:ext cx="3034897" cy="496531"/>
          </a:xfrm>
          <a:custGeom>
            <a:avLst/>
            <a:gdLst>
              <a:gd name="connsiteX0" fmla="*/ 0 w 2726762"/>
              <a:gd name="connsiteY0" fmla="*/ 0 h 623121"/>
              <a:gd name="connsiteX1" fmla="*/ 2726762 w 2726762"/>
              <a:gd name="connsiteY1" fmla="*/ 0 h 623121"/>
              <a:gd name="connsiteX2" fmla="*/ 2726762 w 2726762"/>
              <a:gd name="connsiteY2" fmla="*/ 623121 h 623121"/>
              <a:gd name="connsiteX3" fmla="*/ 0 w 2726762"/>
              <a:gd name="connsiteY3" fmla="*/ 623121 h 623121"/>
              <a:gd name="connsiteX4" fmla="*/ 0 w 2726762"/>
              <a:gd name="connsiteY4" fmla="*/ 0 h 62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6762" h="623121">
                <a:moveTo>
                  <a:pt x="0" y="0"/>
                </a:moveTo>
                <a:lnTo>
                  <a:pt x="2726762" y="0"/>
                </a:lnTo>
                <a:lnTo>
                  <a:pt x="2726762" y="623121"/>
                </a:lnTo>
                <a:lnTo>
                  <a:pt x="0" y="62312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4602" tIns="45720" rIns="45720" bIns="4572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latin typeface="Times New Roman" pitchFamily="18" charset="0"/>
                <a:cs typeface="Times New Roman" pitchFamily="18" charset="0"/>
              </a:rPr>
              <a:t>Соответствует требованиям </a:t>
            </a:r>
            <a:r>
              <a:rPr lang="ru-RU" sz="1800" b="1" kern="1200" dirty="0" smtClean="0">
                <a:latin typeface="Times New Roman" pitchFamily="18" charset="0"/>
                <a:cs typeface="Times New Roman" pitchFamily="18" charset="0"/>
              </a:rPr>
              <a:t>ФГОС</a:t>
            </a:r>
            <a:endParaRPr lang="ru-RU" sz="18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олилиния 69"/>
          <p:cNvSpPr/>
          <p:nvPr/>
        </p:nvSpPr>
        <p:spPr>
          <a:xfrm>
            <a:off x="5424386" y="5719684"/>
            <a:ext cx="2992637" cy="496531"/>
          </a:xfrm>
          <a:custGeom>
            <a:avLst/>
            <a:gdLst>
              <a:gd name="connsiteX0" fmla="*/ 0 w 2726762"/>
              <a:gd name="connsiteY0" fmla="*/ 0 h 623121"/>
              <a:gd name="connsiteX1" fmla="*/ 2726762 w 2726762"/>
              <a:gd name="connsiteY1" fmla="*/ 0 h 623121"/>
              <a:gd name="connsiteX2" fmla="*/ 2726762 w 2726762"/>
              <a:gd name="connsiteY2" fmla="*/ 623121 h 623121"/>
              <a:gd name="connsiteX3" fmla="*/ 0 w 2726762"/>
              <a:gd name="connsiteY3" fmla="*/ 623121 h 623121"/>
              <a:gd name="connsiteX4" fmla="*/ 0 w 2726762"/>
              <a:gd name="connsiteY4" fmla="*/ 0 h 62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6762" h="623121">
                <a:moveTo>
                  <a:pt x="0" y="0"/>
                </a:moveTo>
                <a:lnTo>
                  <a:pt x="2726762" y="0"/>
                </a:lnTo>
                <a:lnTo>
                  <a:pt x="2726762" y="623121"/>
                </a:lnTo>
                <a:lnTo>
                  <a:pt x="0" y="62312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4602" tIns="45720" rIns="45720" bIns="4572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 smtClean="0">
                <a:latin typeface="Palatino Linotype" pitchFamily="18" charset="0"/>
                <a:cs typeface="Times New Roman" pitchFamily="18" charset="0"/>
              </a:rPr>
              <a:t>#</a:t>
            </a:r>
            <a:r>
              <a:rPr lang="ru-RU" sz="1800" b="1" dirty="0" smtClean="0">
                <a:latin typeface="Palatino Linotype" pitchFamily="18" charset="0"/>
                <a:cs typeface="Times New Roman" pitchFamily="18" charset="0"/>
              </a:rPr>
              <a:t>безопасный</a:t>
            </a:r>
            <a:endParaRPr lang="ru-RU" sz="1800" b="1" kern="1200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72" name="Полилиния 71"/>
          <p:cNvSpPr/>
          <p:nvPr/>
        </p:nvSpPr>
        <p:spPr>
          <a:xfrm>
            <a:off x="5424386" y="6506808"/>
            <a:ext cx="2992638" cy="496531"/>
          </a:xfrm>
          <a:custGeom>
            <a:avLst/>
            <a:gdLst>
              <a:gd name="connsiteX0" fmla="*/ 0 w 2726762"/>
              <a:gd name="connsiteY0" fmla="*/ 0 h 623121"/>
              <a:gd name="connsiteX1" fmla="*/ 2726762 w 2726762"/>
              <a:gd name="connsiteY1" fmla="*/ 0 h 623121"/>
              <a:gd name="connsiteX2" fmla="*/ 2726762 w 2726762"/>
              <a:gd name="connsiteY2" fmla="*/ 623121 h 623121"/>
              <a:gd name="connsiteX3" fmla="*/ 0 w 2726762"/>
              <a:gd name="connsiteY3" fmla="*/ 623121 h 623121"/>
              <a:gd name="connsiteX4" fmla="*/ 0 w 2726762"/>
              <a:gd name="connsiteY4" fmla="*/ 0 h 62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6762" h="623121">
                <a:moveTo>
                  <a:pt x="0" y="0"/>
                </a:moveTo>
                <a:lnTo>
                  <a:pt x="2726762" y="0"/>
                </a:lnTo>
                <a:lnTo>
                  <a:pt x="2726762" y="623121"/>
                </a:lnTo>
                <a:lnTo>
                  <a:pt x="0" y="62312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4602" tIns="45720" rIns="45720" bIns="4572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300" b="1" kern="1200" dirty="0" smtClean="0">
                <a:latin typeface="Times New Roman" pitchFamily="18" charset="0"/>
                <a:cs typeface="Times New Roman" pitchFamily="18" charset="0"/>
              </a:rPr>
              <a:t>Отвечает гигиеническим </a:t>
            </a:r>
            <a:r>
              <a:rPr lang="ru-RU" sz="1300" b="1" kern="1200" dirty="0" smtClean="0">
                <a:latin typeface="Palatino Linotype" pitchFamily="18" charset="0"/>
                <a:cs typeface="Times New Roman" pitchFamily="18" charset="0"/>
              </a:rPr>
              <a:t>требованиям</a:t>
            </a:r>
            <a:r>
              <a:rPr lang="ru-RU" sz="1300" b="1" kern="1200" dirty="0" smtClean="0">
                <a:latin typeface="Times New Roman" pitchFamily="18" charset="0"/>
                <a:cs typeface="Times New Roman" pitchFamily="18" charset="0"/>
              </a:rPr>
              <a:t> к цифровым учебным пособиям</a:t>
            </a:r>
            <a:endParaRPr lang="ru-RU" sz="13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Скругленный прямоугольник 2048"/>
          <p:cNvSpPr/>
          <p:nvPr/>
        </p:nvSpPr>
        <p:spPr>
          <a:xfrm>
            <a:off x="98504" y="7481610"/>
            <a:ext cx="3874712" cy="20007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endParaRPr lang="ru-RU" dirty="0"/>
          </a:p>
        </p:txBody>
      </p:sp>
      <p:sp>
        <p:nvSpPr>
          <p:cNvPr id="2050" name="Прямоугольник 2049"/>
          <p:cNvSpPr/>
          <p:nvPr/>
        </p:nvSpPr>
        <p:spPr>
          <a:xfrm>
            <a:off x="237447" y="7489443"/>
            <a:ext cx="3596826" cy="221599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buClr>
                <a:srgbClr val="FF0000"/>
              </a:buClr>
              <a:tabLst>
                <a:tab pos="468000" algn="l"/>
              </a:tabLst>
            </a:pPr>
            <a:r>
              <a:rPr lang="ru-RU" sz="1500" b="1" dirty="0" smtClean="0">
                <a:latin typeface="Palatino Linotype" pitchFamily="18" charset="0"/>
              </a:rPr>
              <a:t>Создан Методический портфель – сборник авторских материалов и методический разработок, который </a:t>
            </a:r>
            <a:r>
              <a:rPr lang="ru-RU" sz="1500" b="1" dirty="0">
                <a:latin typeface="Palatino Linotype" pitchFamily="18" charset="0"/>
              </a:rPr>
              <a:t>победил в </a:t>
            </a:r>
            <a:r>
              <a:rPr lang="ru-RU" sz="1500" b="1" dirty="0" smtClean="0">
                <a:latin typeface="Palatino Linotype" pitchFamily="18" charset="0"/>
              </a:rPr>
              <a:t>конкурсе </a:t>
            </a:r>
            <a:r>
              <a:rPr lang="ru-RU" sz="1500" b="1" dirty="0">
                <a:latin typeface="Palatino Linotype" pitchFamily="18" charset="0"/>
              </a:rPr>
              <a:t>инновационных проектов в рамках Форума педагогических идей и инновационных практик </a:t>
            </a:r>
            <a:endParaRPr lang="ru-RU" sz="1500" b="1" dirty="0" smtClean="0">
              <a:latin typeface="Palatino Linotype" pitchFamily="18" charset="0"/>
            </a:endParaRPr>
          </a:p>
          <a:p>
            <a:pPr>
              <a:buClr>
                <a:srgbClr val="FF0000"/>
              </a:buClr>
              <a:tabLst>
                <a:tab pos="468000" algn="l"/>
              </a:tabLst>
            </a:pPr>
            <a:r>
              <a:rPr lang="ru-RU" sz="1500" b="1" dirty="0" smtClean="0">
                <a:latin typeface="Palatino Linotype" pitchFamily="18" charset="0"/>
              </a:rPr>
              <a:t>в </a:t>
            </a:r>
            <a:r>
              <a:rPr lang="ru-RU" sz="1500" b="1" dirty="0">
                <a:latin typeface="Palatino Linotype" pitchFamily="18" charset="0"/>
              </a:rPr>
              <a:t>декабре 2018 года</a:t>
            </a:r>
            <a:r>
              <a:rPr lang="ru-RU" sz="1500" b="1" dirty="0" smtClean="0">
                <a:latin typeface="Palatino Linotype" pitchFamily="18" charset="0"/>
              </a:rPr>
              <a:t>.</a:t>
            </a:r>
          </a:p>
          <a:p>
            <a:pPr algn="just">
              <a:buClr>
                <a:srgbClr val="FF0000"/>
              </a:buClr>
              <a:tabLst>
                <a:tab pos="468000" algn="l"/>
              </a:tabLst>
            </a:pPr>
            <a:endParaRPr lang="ru-RU" sz="1800" b="1" dirty="0">
              <a:latin typeface="Palatino Linotype" pitchFamily="18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4168554" y="7480390"/>
            <a:ext cx="7416822" cy="20172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endParaRPr lang="ru-RU" dirty="0"/>
          </a:p>
        </p:txBody>
      </p:sp>
      <p:sp>
        <p:nvSpPr>
          <p:cNvPr id="2065" name="TextBox 2064"/>
          <p:cNvSpPr txBox="1"/>
          <p:nvPr/>
        </p:nvSpPr>
        <p:spPr>
          <a:xfrm>
            <a:off x="6884305" y="7466314"/>
            <a:ext cx="47010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500" b="1" dirty="0">
                <a:latin typeface="Palatino Linotype" pitchFamily="18" charset="0"/>
              </a:rPr>
              <a:t>2018 год </a:t>
            </a:r>
            <a:r>
              <a:rPr lang="ru-RU" sz="1500" b="1" dirty="0" smtClean="0">
                <a:latin typeface="Palatino Linotype" pitchFamily="18" charset="0"/>
              </a:rPr>
              <a:t>-– </a:t>
            </a:r>
            <a:r>
              <a:rPr lang="ru-RU" sz="1500" b="1" dirty="0">
                <a:latin typeface="Palatino Linotype" pitchFamily="18" charset="0"/>
              </a:rPr>
              <a:t>победители </a:t>
            </a:r>
            <a:r>
              <a:rPr lang="ru-RU" sz="1500" b="1" dirty="0" smtClean="0">
                <a:latin typeface="Palatino Linotype" pitchFamily="18" charset="0"/>
              </a:rPr>
              <a:t>муниципального этапа </a:t>
            </a:r>
            <a:r>
              <a:rPr lang="ru-RU" sz="1500" b="1" dirty="0" err="1" smtClean="0">
                <a:latin typeface="Palatino Linotype" pitchFamily="18" charset="0"/>
              </a:rPr>
              <a:t>Метапредметной</a:t>
            </a:r>
            <a:r>
              <a:rPr lang="ru-RU" sz="1500" b="1" dirty="0" smtClean="0">
                <a:latin typeface="Palatino Linotype" pitchFamily="18" charset="0"/>
              </a:rPr>
              <a:t> олимпиады.</a:t>
            </a:r>
          </a:p>
          <a:p>
            <a:pPr>
              <a:spcAft>
                <a:spcPts val="600"/>
              </a:spcAft>
            </a:pPr>
            <a:r>
              <a:rPr lang="ru-RU" sz="1500" b="1" dirty="0" smtClean="0">
                <a:latin typeface="Palatino Linotype" pitchFamily="18" charset="0"/>
              </a:rPr>
              <a:t>2018, 2019 год </a:t>
            </a:r>
            <a:r>
              <a:rPr lang="ru-RU" sz="1500" b="1" dirty="0">
                <a:latin typeface="Palatino Linotype" pitchFamily="18" charset="0"/>
              </a:rPr>
              <a:t>- первое место </a:t>
            </a:r>
            <a:r>
              <a:rPr lang="ru-RU" sz="1500" b="1" dirty="0" smtClean="0">
                <a:latin typeface="Palatino Linotype" pitchFamily="18" charset="0"/>
              </a:rPr>
              <a:t>в </a:t>
            </a:r>
            <a:r>
              <a:rPr lang="ru-RU" sz="1500" b="1" dirty="0">
                <a:latin typeface="Palatino Linotype" pitchFamily="18" charset="0"/>
              </a:rPr>
              <a:t>заключительном этапе </a:t>
            </a:r>
            <a:r>
              <a:rPr lang="ru-RU" sz="1500" b="1" dirty="0" smtClean="0">
                <a:latin typeface="Palatino Linotype" pitchFamily="18" charset="0"/>
              </a:rPr>
              <a:t>Региональной </a:t>
            </a:r>
            <a:r>
              <a:rPr lang="ru-RU" sz="1500" b="1" dirty="0">
                <a:latin typeface="Palatino Linotype" pitchFamily="18" charset="0"/>
              </a:rPr>
              <a:t>олимпиады школьников среди школ </a:t>
            </a:r>
            <a:r>
              <a:rPr lang="ru-RU" sz="1500" b="1" dirty="0" smtClean="0">
                <a:latin typeface="Palatino Linotype" pitchFamily="18" charset="0"/>
              </a:rPr>
              <a:t>города.</a:t>
            </a:r>
          </a:p>
          <a:p>
            <a:r>
              <a:rPr lang="ru-RU" sz="1500" b="1" dirty="0" smtClean="0">
                <a:latin typeface="Palatino Linotype" pitchFamily="18" charset="0"/>
              </a:rPr>
              <a:t>2018, 2019 </a:t>
            </a:r>
            <a:r>
              <a:rPr lang="ru-RU" sz="1500" b="1" dirty="0">
                <a:latin typeface="Palatino Linotype" pitchFamily="18" charset="0"/>
              </a:rPr>
              <a:t>год - Кубок города (муниципальный этап) по 3 предметным  олимпиадам НОО </a:t>
            </a:r>
            <a:endParaRPr lang="ru-RU" sz="1500" b="1" dirty="0" smtClean="0">
              <a:latin typeface="Palatino Linotype" pitchFamily="18" charset="0"/>
            </a:endParaRPr>
          </a:p>
          <a:p>
            <a:r>
              <a:rPr lang="ru-RU" sz="1500" b="1" dirty="0" smtClean="0">
                <a:latin typeface="Palatino Linotype" pitchFamily="18" charset="0"/>
              </a:rPr>
              <a:t>(22 и 27 </a:t>
            </a:r>
            <a:r>
              <a:rPr lang="ru-RU" sz="1500" b="1" dirty="0">
                <a:latin typeface="Palatino Linotype" pitchFamily="18" charset="0"/>
              </a:rPr>
              <a:t>призовых </a:t>
            </a:r>
            <a:r>
              <a:rPr lang="ru-RU" sz="1500" b="1" dirty="0" smtClean="0">
                <a:latin typeface="Palatino Linotype" pitchFamily="18" charset="0"/>
              </a:rPr>
              <a:t>мест).</a:t>
            </a:r>
            <a:endParaRPr lang="ru-RU" sz="1500" b="1" dirty="0">
              <a:latin typeface="Palatino Linotyp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248" t="22511" r="34700" b="30146"/>
          <a:stretch/>
        </p:blipFill>
        <p:spPr bwMode="auto">
          <a:xfrm>
            <a:off x="4436315" y="7606231"/>
            <a:ext cx="2339610" cy="1765567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Box 2065"/>
          <p:cNvSpPr txBox="1"/>
          <p:nvPr/>
        </p:nvSpPr>
        <p:spPr>
          <a:xfrm>
            <a:off x="6009555" y="1269741"/>
            <a:ext cx="172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Palatino Linotype" pitchFamily="18" charset="0"/>
              </a:rPr>
              <a:t>КОНТЕНТ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Palatino Linotype" pitchFamily="18" charset="0"/>
            </a:endParaRPr>
          </a:p>
        </p:txBody>
      </p:sp>
      <p:grpSp>
        <p:nvGrpSpPr>
          <p:cNvPr id="2072" name="Группа 2071"/>
          <p:cNvGrpSpPr/>
          <p:nvPr/>
        </p:nvGrpSpPr>
        <p:grpSpPr>
          <a:xfrm>
            <a:off x="4988149" y="4007635"/>
            <a:ext cx="627875" cy="619405"/>
            <a:chOff x="4988149" y="4007635"/>
            <a:chExt cx="627875" cy="619405"/>
          </a:xfrm>
        </p:grpSpPr>
        <p:sp>
          <p:nvSpPr>
            <p:cNvPr id="106" name="Овал 105"/>
            <p:cNvSpPr/>
            <p:nvPr/>
          </p:nvSpPr>
          <p:spPr>
            <a:xfrm>
              <a:off x="4988149" y="4007635"/>
              <a:ext cx="627875" cy="6194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1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17">
                      <a14:imgEffect>
                        <a14:backgroundRemoval t="10000" b="90000" l="10000" r="90000">
                          <a14:foregroundMark x1="70769" y1="32308" x2="70769" y2="32308"/>
                          <a14:backgroundMark x1="50256" y1="17436" x2="50256" y2="17436"/>
                          <a14:backgroundMark x1="37436" y1="24103" x2="37436" y2="24103"/>
                          <a14:backgroundMark x1="26154" y1="32308" x2="26154" y2="32308"/>
                          <a14:backgroundMark x1="19487" y1="48205" x2="19487" y2="48205"/>
                          <a14:backgroundMark x1="22564" y1="58974" x2="22564" y2="58974"/>
                          <a14:backgroundMark x1="24615" y1="70769" x2="24615" y2="7076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587" t="6656" r="9477" b="22684"/>
            <a:stretch/>
          </p:blipFill>
          <p:spPr bwMode="auto">
            <a:xfrm>
              <a:off x="5027624" y="4075101"/>
              <a:ext cx="527016" cy="5105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  <p:grpSp>
        <p:nvGrpSpPr>
          <p:cNvPr id="109" name="Группа 108"/>
          <p:cNvGrpSpPr/>
          <p:nvPr/>
        </p:nvGrpSpPr>
        <p:grpSpPr>
          <a:xfrm>
            <a:off x="4940098" y="4816336"/>
            <a:ext cx="627875" cy="619405"/>
            <a:chOff x="4988149" y="4007635"/>
            <a:chExt cx="627875" cy="619405"/>
          </a:xfrm>
        </p:grpSpPr>
        <p:sp>
          <p:nvSpPr>
            <p:cNvPr id="110" name="Овал 109"/>
            <p:cNvSpPr/>
            <p:nvPr/>
          </p:nvSpPr>
          <p:spPr>
            <a:xfrm>
              <a:off x="4988149" y="4007635"/>
              <a:ext cx="627875" cy="6194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1" name="Picture 3"/>
            <p:cNvPicPr>
              <a:picLocks noChangeAspect="1" noChangeArrowheads="1"/>
            </p:cNvPicPr>
            <p:nvPr/>
          </p:nvPicPr>
          <p:blipFill rotWithShape="1">
            <a:blip r:embed="rId1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17">
                      <a14:imgEffect>
                        <a14:backgroundRemoval t="10000" b="90000" l="10000" r="90000">
                          <a14:foregroundMark x1="70769" y1="32308" x2="70769" y2="32308"/>
                          <a14:backgroundMark x1="50256" y1="17436" x2="50256" y2="17436"/>
                          <a14:backgroundMark x1="37436" y1="24103" x2="37436" y2="24103"/>
                          <a14:backgroundMark x1="26154" y1="32308" x2="26154" y2="32308"/>
                          <a14:backgroundMark x1="19487" y1="48205" x2="19487" y2="48205"/>
                          <a14:backgroundMark x1="22564" y1="58974" x2="22564" y2="58974"/>
                          <a14:backgroundMark x1="24615" y1="70769" x2="24615" y2="7076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587" t="6656" r="9477" b="22684"/>
            <a:stretch/>
          </p:blipFill>
          <p:spPr bwMode="auto">
            <a:xfrm>
              <a:off x="5027624" y="4075101"/>
              <a:ext cx="527016" cy="5105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  <p:grpSp>
        <p:nvGrpSpPr>
          <p:cNvPr id="112" name="Группа 111"/>
          <p:cNvGrpSpPr/>
          <p:nvPr/>
        </p:nvGrpSpPr>
        <p:grpSpPr>
          <a:xfrm>
            <a:off x="4940098" y="5658103"/>
            <a:ext cx="627875" cy="619405"/>
            <a:chOff x="4988149" y="4007635"/>
            <a:chExt cx="627875" cy="619405"/>
          </a:xfrm>
        </p:grpSpPr>
        <p:sp>
          <p:nvSpPr>
            <p:cNvPr id="113" name="Овал 112"/>
            <p:cNvSpPr/>
            <p:nvPr/>
          </p:nvSpPr>
          <p:spPr>
            <a:xfrm>
              <a:off x="4988149" y="4007635"/>
              <a:ext cx="627875" cy="6194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4" name="Picture 3"/>
            <p:cNvPicPr>
              <a:picLocks noChangeAspect="1" noChangeArrowheads="1"/>
            </p:cNvPicPr>
            <p:nvPr/>
          </p:nvPicPr>
          <p:blipFill rotWithShape="1">
            <a:blip r:embed="rId1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17">
                      <a14:imgEffect>
                        <a14:backgroundRemoval t="10000" b="90000" l="10000" r="90000">
                          <a14:foregroundMark x1="70769" y1="32308" x2="70769" y2="32308"/>
                          <a14:backgroundMark x1="50256" y1="17436" x2="50256" y2="17436"/>
                          <a14:backgroundMark x1="37436" y1="24103" x2="37436" y2="24103"/>
                          <a14:backgroundMark x1="26154" y1="32308" x2="26154" y2="32308"/>
                          <a14:backgroundMark x1="19487" y1="48205" x2="19487" y2="48205"/>
                          <a14:backgroundMark x1="22564" y1="58974" x2="22564" y2="58974"/>
                          <a14:backgroundMark x1="24615" y1="70769" x2="24615" y2="7076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587" t="6656" r="9477" b="22684"/>
            <a:stretch/>
          </p:blipFill>
          <p:spPr bwMode="auto">
            <a:xfrm>
              <a:off x="5027624" y="4075101"/>
              <a:ext cx="527016" cy="5105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  <p:grpSp>
        <p:nvGrpSpPr>
          <p:cNvPr id="115" name="Группа 114"/>
          <p:cNvGrpSpPr/>
          <p:nvPr/>
        </p:nvGrpSpPr>
        <p:grpSpPr>
          <a:xfrm>
            <a:off x="4940414" y="6435201"/>
            <a:ext cx="627875" cy="619405"/>
            <a:chOff x="4988149" y="4007635"/>
            <a:chExt cx="627875" cy="619405"/>
          </a:xfrm>
        </p:grpSpPr>
        <p:sp>
          <p:nvSpPr>
            <p:cNvPr id="116" name="Овал 115"/>
            <p:cNvSpPr/>
            <p:nvPr/>
          </p:nvSpPr>
          <p:spPr>
            <a:xfrm>
              <a:off x="4988149" y="4007635"/>
              <a:ext cx="627875" cy="6194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7" name="Picture 3"/>
            <p:cNvPicPr>
              <a:picLocks noChangeAspect="1" noChangeArrowheads="1"/>
            </p:cNvPicPr>
            <p:nvPr/>
          </p:nvPicPr>
          <p:blipFill rotWithShape="1">
            <a:blip r:embed="rId1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17">
                      <a14:imgEffect>
                        <a14:backgroundRemoval t="10000" b="90000" l="10000" r="90000">
                          <a14:foregroundMark x1="70769" y1="32308" x2="70769" y2="32308"/>
                          <a14:backgroundMark x1="50256" y1="17436" x2="50256" y2="17436"/>
                          <a14:backgroundMark x1="37436" y1="24103" x2="37436" y2="24103"/>
                          <a14:backgroundMark x1="26154" y1="32308" x2="26154" y2="32308"/>
                          <a14:backgroundMark x1="19487" y1="48205" x2="19487" y2="48205"/>
                          <a14:backgroundMark x1="22564" y1="58974" x2="22564" y2="58974"/>
                          <a14:backgroundMark x1="24615" y1="70769" x2="24615" y2="7076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bright="-40000" contras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587" t="6656" r="9477" b="22684"/>
            <a:stretch/>
          </p:blipFill>
          <p:spPr bwMode="auto">
            <a:xfrm>
              <a:off x="5027624" y="4075101"/>
              <a:ext cx="527016" cy="5105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1153" y="-12018"/>
            <a:ext cx="1150447" cy="110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8084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444</Words>
  <Application>Microsoft Office PowerPoint</Application>
  <PresentationFormat>A3 (297x420 мм)</PresentationFormat>
  <Paragraphs>92</Paragraphs>
  <Slides>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Мира</dc:creator>
  <cp:lastModifiedBy>КО-Кириланд И.П.</cp:lastModifiedBy>
  <cp:revision>75</cp:revision>
  <dcterms:created xsi:type="dcterms:W3CDTF">2019-08-24T05:54:10Z</dcterms:created>
  <dcterms:modified xsi:type="dcterms:W3CDTF">2019-09-13T13:05:40Z</dcterms:modified>
</cp:coreProperties>
</file>