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5" r:id="rId10"/>
    <p:sldId id="264" r:id="rId11"/>
  </p:sldIdLst>
  <p:sldSz cx="11412538" cy="67691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2">
          <p15:clr>
            <a:srgbClr val="A4A3A4"/>
          </p15:clr>
        </p15:guide>
        <p15:guide id="2" pos="35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8" y="174"/>
      </p:cViewPr>
      <p:guideLst>
        <p:guide orient="horz" pos="2132"/>
        <p:guide pos="35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&#1096;&#1082;&#1086;&#1083;&#1072;\7%20&#1082;&#1083;\&#1055;&#1088;&#1086;&#1077;&#1082;&#1090;%20&#1051;&#1080;&#1094;&#1077;&#1080;&#1089;&#1090;%20&#1080;%20&#1082;&#1086;&#1084;&#1087;\&#1088;&#1077;&#1079;&#1091;&#1083;&#1090;&#1090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RECORD\&#1088;&#1077;&#1079;&#1091;&#1083;&#1090;&#1090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RECORD\&#1088;&#1077;&#1079;&#1091;&#1083;&#1090;&#1090;&#109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RECORD\&#1088;&#1077;&#1079;&#1091;&#1083;&#1090;&#1090;&#109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RECORD\&#1088;&#1077;&#1079;&#1091;&#1083;&#1090;&#1090;&#109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RECORD\&#1088;&#1077;&#1079;&#1091;&#1083;&#1090;&#1090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26847711365403842"/>
                  <c:y val="-3.491381616034433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451843412197699"/>
                  <c:y val="-0.133636900426701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800"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Лист1!$F$3:$F$4</c:f>
              <c:numCache>
                <c:formatCode>General</c:formatCode>
                <c:ptCount val="2"/>
                <c:pt idx="0">
                  <c:v>3</c:v>
                </c:pt>
                <c:pt idx="1">
                  <c:v>223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21848601184249"/>
          <c:y val="4.1396041465478192E-2"/>
          <c:w val="0.76272214609899402"/>
          <c:h val="0.89728280447476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Лист1!$I$6</c:f>
              <c:strCache>
                <c:ptCount val="1"/>
                <c:pt idx="0">
                  <c:v>менее часа</c:v>
                </c:pt>
              </c:strCache>
            </c:strRef>
          </c:tx>
          <c:invertIfNegative val="0"/>
          <c:val>
            <c:numRef>
              <c:f>Лист1!$J$6:$M$6</c:f>
              <c:numCache>
                <c:formatCode>0.0%</c:formatCode>
                <c:ptCount val="4"/>
                <c:pt idx="0">
                  <c:v>0.25490196078431382</c:v>
                </c:pt>
                <c:pt idx="1">
                  <c:v>0.29487179487179488</c:v>
                </c:pt>
                <c:pt idx="2">
                  <c:v>0.31250000000000028</c:v>
                </c:pt>
                <c:pt idx="3">
                  <c:v>0.28260869565217417</c:v>
                </c:pt>
              </c:numCache>
            </c:numRef>
          </c:val>
        </c:ser>
        <c:ser>
          <c:idx val="1"/>
          <c:order val="1"/>
          <c:tx>
            <c:strRef>
              <c:f>Лист1!$I$7</c:f>
              <c:strCache>
                <c:ptCount val="1"/>
                <c:pt idx="0">
                  <c:v>1-2 часа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9193176066857011E-3"/>
                  <c:y val="-0.22740910031069136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5</a:t>
                    </a:r>
                    <a:r>
                      <a:rPr lang="ru-RU" baseline="0" smtClean="0"/>
                      <a:t> классы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128784044571179E-3"/>
                  <c:y val="-0.10674304708461026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0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400" b="0" i="0" baseline="0" dirty="0" smtClean="0"/>
                      <a:t>6</a:t>
                    </a:r>
                    <a:r>
                      <a:rPr lang="ru-RU" sz="1600" b="0" i="0" baseline="0" dirty="0" smtClean="0"/>
                      <a:t> классы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0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endParaRPr lang="ru-RU" sz="16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7 классы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9193176066856777E-3"/>
                  <c:y val="-0.3016651330652028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8 классы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Лист1!$J$7:$M$7</c:f>
              <c:numCache>
                <c:formatCode>0.0%</c:formatCode>
                <c:ptCount val="4"/>
                <c:pt idx="0">
                  <c:v>0.35294117647058826</c:v>
                </c:pt>
                <c:pt idx="1">
                  <c:v>0.37179487179487247</c:v>
                </c:pt>
                <c:pt idx="2">
                  <c:v>0.5</c:v>
                </c:pt>
                <c:pt idx="3">
                  <c:v>0.30434782608695682</c:v>
                </c:pt>
              </c:numCache>
            </c:numRef>
          </c:val>
        </c:ser>
        <c:ser>
          <c:idx val="2"/>
          <c:order val="2"/>
          <c:tx>
            <c:strRef>
              <c:f>Лист1!$I$8</c:f>
              <c:strCache>
                <c:ptCount val="1"/>
                <c:pt idx="0">
                  <c:v>2-3 часа</c:v>
                </c:pt>
              </c:strCache>
            </c:strRef>
          </c:tx>
          <c:invertIfNegative val="0"/>
          <c:val>
            <c:numRef>
              <c:f>Лист1!$J$8:$M$8</c:f>
              <c:numCache>
                <c:formatCode>0.0%</c:formatCode>
                <c:ptCount val="4"/>
                <c:pt idx="0">
                  <c:v>0.29411764705882382</c:v>
                </c:pt>
                <c:pt idx="1">
                  <c:v>0.17948717948717974</c:v>
                </c:pt>
                <c:pt idx="2">
                  <c:v>0.14583333333333351</c:v>
                </c:pt>
                <c:pt idx="3">
                  <c:v>0.26086956521739157</c:v>
                </c:pt>
              </c:numCache>
            </c:numRef>
          </c:val>
        </c:ser>
        <c:ser>
          <c:idx val="3"/>
          <c:order val="3"/>
          <c:tx>
            <c:strRef>
              <c:f>Лист1!$I$9</c:f>
              <c:strCache>
                <c:ptCount val="1"/>
                <c:pt idx="0">
                  <c:v>более 3 часов</c:v>
                </c:pt>
              </c:strCache>
            </c:strRef>
          </c:tx>
          <c:invertIfNegative val="0"/>
          <c:val>
            <c:numRef>
              <c:f>Лист1!$J$9:$M$9</c:f>
              <c:numCache>
                <c:formatCode>0.0%</c:formatCode>
                <c:ptCount val="4"/>
                <c:pt idx="0">
                  <c:v>9.8039215686274508E-2</c:v>
                </c:pt>
                <c:pt idx="1">
                  <c:v>0.15384615384615408</c:v>
                </c:pt>
                <c:pt idx="2">
                  <c:v>8.3333333333333343E-2</c:v>
                </c:pt>
                <c:pt idx="3">
                  <c:v>0.10869565217391322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118856"/>
        <c:axId val="104119248"/>
      </c:barChart>
      <c:catAx>
        <c:axId val="104118856"/>
        <c:scaling>
          <c:orientation val="minMax"/>
        </c:scaling>
        <c:delete val="1"/>
        <c:axPos val="b"/>
        <c:majorTickMark val="out"/>
        <c:minorTickMark val="none"/>
        <c:tickLblPos val="none"/>
        <c:crossAx val="104119248"/>
        <c:crosses val="autoZero"/>
        <c:auto val="1"/>
        <c:lblAlgn val="ctr"/>
        <c:lblOffset val="100"/>
        <c:noMultiLvlLbl val="0"/>
      </c:catAx>
      <c:valAx>
        <c:axId val="10411924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41188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Лист1!$I$20</c:f>
              <c:strCache>
                <c:ptCount val="1"/>
                <c:pt idx="0">
                  <c:v>менее часа</c:v>
                </c:pt>
              </c:strCache>
            </c:strRef>
          </c:tx>
          <c:invertIfNegative val="0"/>
          <c:val>
            <c:numRef>
              <c:f>Лист1!$J$20:$M$20</c:f>
              <c:numCache>
                <c:formatCode>0.0%</c:formatCode>
                <c:ptCount val="4"/>
                <c:pt idx="0">
                  <c:v>0.50980392156862742</c:v>
                </c:pt>
                <c:pt idx="1">
                  <c:v>0.47435897435897478</c:v>
                </c:pt>
                <c:pt idx="2">
                  <c:v>0.37500000000000022</c:v>
                </c:pt>
                <c:pt idx="3">
                  <c:v>0.47826086956521763</c:v>
                </c:pt>
              </c:numCache>
            </c:numRef>
          </c:val>
        </c:ser>
        <c:ser>
          <c:idx val="1"/>
          <c:order val="1"/>
          <c:tx>
            <c:strRef>
              <c:f>Лист1!$I$21</c:f>
              <c:strCache>
                <c:ptCount val="1"/>
                <c:pt idx="0">
                  <c:v>1-2 часа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764485164200656E-2"/>
                  <c:y val="-0.2312925318737499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r>
                      <a:rPr lang="ru-RU" baseline="0" dirty="0" smtClean="0"/>
                      <a:t> классы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337849037351142E-2"/>
                  <c:y val="-0.3469391620508326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 классы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5881617214002194E-3"/>
                  <c:y val="1.8503402549900013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7 классы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337849037351142E-2"/>
                  <c:y val="-0.1711564735865749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r>
                      <a:rPr lang="ru-RU" baseline="0" dirty="0" smtClean="0"/>
                      <a:t> классы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Лист1!$J$21:$M$21</c:f>
              <c:numCache>
                <c:formatCode>0.0%</c:formatCode>
                <c:ptCount val="4"/>
                <c:pt idx="0">
                  <c:v>0.37254901960784348</c:v>
                </c:pt>
                <c:pt idx="1">
                  <c:v>0.29487179487179488</c:v>
                </c:pt>
                <c:pt idx="2">
                  <c:v>0.54166666666666652</c:v>
                </c:pt>
                <c:pt idx="3">
                  <c:v>0.41304347826086985</c:v>
                </c:pt>
              </c:numCache>
            </c:numRef>
          </c:val>
        </c:ser>
        <c:ser>
          <c:idx val="2"/>
          <c:order val="2"/>
          <c:tx>
            <c:strRef>
              <c:f>Лист1!$I$22</c:f>
              <c:strCache>
                <c:ptCount val="1"/>
                <c:pt idx="0">
                  <c:v>2-3 часа</c:v>
                </c:pt>
              </c:strCache>
            </c:strRef>
          </c:tx>
          <c:invertIfNegative val="0"/>
          <c:val>
            <c:numRef>
              <c:f>Лист1!$J$22:$M$22</c:f>
              <c:numCache>
                <c:formatCode>0.0%</c:formatCode>
                <c:ptCount val="4"/>
                <c:pt idx="0">
                  <c:v>5.8823529411764705E-2</c:v>
                </c:pt>
                <c:pt idx="1">
                  <c:v>0.17948717948717968</c:v>
                </c:pt>
                <c:pt idx="2">
                  <c:v>8.3333333333333343E-2</c:v>
                </c:pt>
                <c:pt idx="3">
                  <c:v>0.10869565217391319</c:v>
                </c:pt>
              </c:numCache>
            </c:numRef>
          </c:val>
        </c:ser>
        <c:ser>
          <c:idx val="3"/>
          <c:order val="3"/>
          <c:tx>
            <c:strRef>
              <c:f>Лист1!$I$23</c:f>
              <c:strCache>
                <c:ptCount val="1"/>
                <c:pt idx="0">
                  <c:v>более 3 часов</c:v>
                </c:pt>
              </c:strCache>
            </c:strRef>
          </c:tx>
          <c:invertIfNegative val="0"/>
          <c:val>
            <c:numRef>
              <c:f>Лист1!$J$23:$M$23</c:f>
              <c:numCache>
                <c:formatCode>0.0%</c:formatCode>
                <c:ptCount val="4"/>
                <c:pt idx="0">
                  <c:v>5.8823529411764705E-2</c:v>
                </c:pt>
                <c:pt idx="1">
                  <c:v>5.128205128205128E-2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837928"/>
        <c:axId val="202836360"/>
      </c:barChart>
      <c:catAx>
        <c:axId val="202837928"/>
        <c:scaling>
          <c:orientation val="minMax"/>
        </c:scaling>
        <c:delete val="1"/>
        <c:axPos val="b"/>
        <c:majorTickMark val="out"/>
        <c:minorTickMark val="none"/>
        <c:tickLblPos val="none"/>
        <c:crossAx val="202836360"/>
        <c:crosses val="autoZero"/>
        <c:auto val="1"/>
        <c:lblAlgn val="ctr"/>
        <c:lblOffset val="100"/>
        <c:noMultiLvlLbl val="0"/>
      </c:catAx>
      <c:valAx>
        <c:axId val="20283636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2837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Лист1!$I$15</c:f>
              <c:strCache>
                <c:ptCount val="1"/>
                <c:pt idx="0">
                  <c:v>менее часа</c:v>
                </c:pt>
              </c:strCache>
            </c:strRef>
          </c:tx>
          <c:invertIfNegative val="0"/>
          <c:val>
            <c:numRef>
              <c:f>Лист1!$J$15:$M$15</c:f>
              <c:numCache>
                <c:formatCode>0.0%</c:formatCode>
                <c:ptCount val="4"/>
                <c:pt idx="0">
                  <c:v>0.49019607843137253</c:v>
                </c:pt>
                <c:pt idx="1">
                  <c:v>0.4102564102564103</c:v>
                </c:pt>
                <c:pt idx="2">
                  <c:v>0.5</c:v>
                </c:pt>
                <c:pt idx="3">
                  <c:v>0.45652173913043481</c:v>
                </c:pt>
              </c:numCache>
            </c:numRef>
          </c:val>
        </c:ser>
        <c:ser>
          <c:idx val="1"/>
          <c:order val="1"/>
          <c:tx>
            <c:strRef>
              <c:f>Лист1!$I$16</c:f>
              <c:strCache>
                <c:ptCount val="1"/>
                <c:pt idx="0">
                  <c:v>1-2 часа</c:v>
                </c:pt>
              </c:strCache>
            </c:strRef>
          </c:tx>
          <c:invertIfNegative val="0"/>
          <c:val>
            <c:numRef>
              <c:f>Лист1!$J$16:$M$16</c:f>
              <c:numCache>
                <c:formatCode>0.0%</c:formatCode>
                <c:ptCount val="4"/>
                <c:pt idx="0">
                  <c:v>0.35294117647058826</c:v>
                </c:pt>
                <c:pt idx="1">
                  <c:v>0.30769230769230782</c:v>
                </c:pt>
                <c:pt idx="2">
                  <c:v>0.29166666666666702</c:v>
                </c:pt>
                <c:pt idx="3">
                  <c:v>0.45652173913043481</c:v>
                </c:pt>
              </c:numCache>
            </c:numRef>
          </c:val>
        </c:ser>
        <c:ser>
          <c:idx val="2"/>
          <c:order val="2"/>
          <c:tx>
            <c:strRef>
              <c:f>Лист1!$I$17</c:f>
              <c:strCache>
                <c:ptCount val="1"/>
                <c:pt idx="0">
                  <c:v>2-3 часа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5810834062660269E-2"/>
                  <c:y val="-0.55510207649699994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0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400" b="0" i="0" baseline="0" dirty="0" smtClean="0"/>
                      <a:t>5 классы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 b="0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endParaRPr lang="ru-RU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879423245229291E-2"/>
                  <c:y val="-0.51346942075972479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6</a:t>
                    </a:r>
                    <a:r>
                      <a:rPr lang="ru-RU" baseline="0" smtClean="0"/>
                      <a:t> классы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5758846490458582E-2"/>
                  <c:y val="-0.58285718032184985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7 классы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2896752435963289E-2"/>
                  <c:y val="-0.66612249179639993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8 кдассы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Лист1!$J$17:$M$17</c:f>
              <c:numCache>
                <c:formatCode>0.0%</c:formatCode>
                <c:ptCount val="4"/>
                <c:pt idx="0">
                  <c:v>9.8039215686274508E-2</c:v>
                </c:pt>
                <c:pt idx="1">
                  <c:v>0.16666666666666666</c:v>
                </c:pt>
                <c:pt idx="2">
                  <c:v>0.125</c:v>
                </c:pt>
                <c:pt idx="3">
                  <c:v>6.5217391304347824E-2</c:v>
                </c:pt>
              </c:numCache>
            </c:numRef>
          </c:val>
        </c:ser>
        <c:ser>
          <c:idx val="3"/>
          <c:order val="3"/>
          <c:tx>
            <c:strRef>
              <c:f>Лист1!$I$18</c:f>
              <c:strCache>
                <c:ptCount val="1"/>
                <c:pt idx="0">
                  <c:v>более 3 часов</c:v>
                </c:pt>
              </c:strCache>
            </c:strRef>
          </c:tx>
          <c:invertIfNegative val="0"/>
          <c:val>
            <c:numRef>
              <c:f>Лист1!$J$18:$M$18</c:f>
              <c:numCache>
                <c:formatCode>0.0%</c:formatCode>
                <c:ptCount val="4"/>
                <c:pt idx="0">
                  <c:v>5.8823529411764705E-2</c:v>
                </c:pt>
                <c:pt idx="1">
                  <c:v>0.11538461538461539</c:v>
                </c:pt>
                <c:pt idx="2">
                  <c:v>8.3333333333333343E-2</c:v>
                </c:pt>
                <c:pt idx="3">
                  <c:v>2.1739130434782612E-2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839104"/>
        <c:axId val="202840280"/>
      </c:barChart>
      <c:catAx>
        <c:axId val="202839104"/>
        <c:scaling>
          <c:orientation val="minMax"/>
        </c:scaling>
        <c:delete val="1"/>
        <c:axPos val="b"/>
        <c:majorTickMark val="out"/>
        <c:minorTickMark val="none"/>
        <c:tickLblPos val="none"/>
        <c:crossAx val="202840280"/>
        <c:crosses val="autoZero"/>
        <c:auto val="1"/>
        <c:lblAlgn val="ctr"/>
        <c:lblOffset val="100"/>
        <c:noMultiLvlLbl val="0"/>
      </c:catAx>
      <c:valAx>
        <c:axId val="20284028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02839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914300196098703E-2"/>
          <c:y val="7.9966423483810473E-2"/>
          <c:w val="0.84956983073247772"/>
          <c:h val="0.889058623115950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Лист1!$I$11</c:f>
              <c:strCache>
                <c:ptCount val="1"/>
                <c:pt idx="0">
                  <c:v>иногда</c:v>
                </c:pt>
              </c:strCache>
            </c:strRef>
          </c:tx>
          <c:invertIfNegative val="0"/>
          <c:val>
            <c:numRef>
              <c:f>Лист1!$J$11:$M$11</c:f>
              <c:numCache>
                <c:formatCode>0.0%</c:formatCode>
                <c:ptCount val="4"/>
                <c:pt idx="0">
                  <c:v>0.19607843137254904</c:v>
                </c:pt>
                <c:pt idx="1">
                  <c:v>0.25641025641025639</c:v>
                </c:pt>
                <c:pt idx="2">
                  <c:v>0.29166666666666702</c:v>
                </c:pt>
                <c:pt idx="3">
                  <c:v>0.28260869565217417</c:v>
                </c:pt>
              </c:numCache>
            </c:numRef>
          </c:val>
        </c:ser>
        <c:ser>
          <c:idx val="1"/>
          <c:order val="1"/>
          <c:tx>
            <c:strRef>
              <c:f>Лист1!$I$12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val>
            <c:numRef>
              <c:f>Лист1!$J$12:$M$12</c:f>
              <c:numCache>
                <c:formatCode>0.0%</c:formatCode>
                <c:ptCount val="4"/>
                <c:pt idx="0">
                  <c:v>0.50980392156862742</c:v>
                </c:pt>
                <c:pt idx="1">
                  <c:v>0.4102564102564103</c:v>
                </c:pt>
                <c:pt idx="2">
                  <c:v>0.37500000000000028</c:v>
                </c:pt>
                <c:pt idx="3">
                  <c:v>0.47826086956521774</c:v>
                </c:pt>
              </c:numCache>
            </c:numRef>
          </c:val>
        </c:ser>
        <c:ser>
          <c:idx val="2"/>
          <c:order val="2"/>
          <c:tx>
            <c:strRef>
              <c:f>Лист1!$I$13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9483462400551637E-2"/>
                  <c:y val="-0.313545408534854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 классы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506976662411362E-2"/>
                  <c:y val="-0.25475564443456894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6 классы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92945721442082E-2"/>
                  <c:y val="-0.25475564443456894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7 классы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844961104018931E-2"/>
                  <c:y val="-0.3919317606685677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8 классы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Лист1!$J$13:$M$13</c:f>
              <c:numCache>
                <c:formatCode>0.0%</c:formatCode>
                <c:ptCount val="4"/>
                <c:pt idx="0">
                  <c:v>0.29411764705882382</c:v>
                </c:pt>
                <c:pt idx="1">
                  <c:v>0.33333333333333331</c:v>
                </c:pt>
                <c:pt idx="2">
                  <c:v>0.33333333333333331</c:v>
                </c:pt>
                <c:pt idx="3">
                  <c:v>0.23913043478260884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839496"/>
        <c:axId val="202837144"/>
      </c:barChart>
      <c:catAx>
        <c:axId val="202839496"/>
        <c:scaling>
          <c:orientation val="minMax"/>
        </c:scaling>
        <c:delete val="1"/>
        <c:axPos val="b"/>
        <c:majorTickMark val="out"/>
        <c:minorTickMark val="none"/>
        <c:tickLblPos val="none"/>
        <c:crossAx val="202837144"/>
        <c:crosses val="autoZero"/>
        <c:auto val="1"/>
        <c:lblAlgn val="ctr"/>
        <c:lblOffset val="100"/>
        <c:noMultiLvlLbl val="0"/>
      </c:catAx>
      <c:valAx>
        <c:axId val="20283714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028394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Лист1!$I$25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val>
            <c:numRef>
              <c:f>Лист1!$J$25:$M$25</c:f>
              <c:numCache>
                <c:formatCode>0.0%</c:formatCode>
                <c:ptCount val="4"/>
                <c:pt idx="0">
                  <c:v>0.29411764705882376</c:v>
                </c:pt>
                <c:pt idx="1">
                  <c:v>0.37179487179487236</c:v>
                </c:pt>
                <c:pt idx="2">
                  <c:v>0.39583333333333331</c:v>
                </c:pt>
                <c:pt idx="3">
                  <c:v>0.41304347826086985</c:v>
                </c:pt>
              </c:numCache>
            </c:numRef>
          </c:val>
        </c:ser>
        <c:ser>
          <c:idx val="1"/>
          <c:order val="1"/>
          <c:tx>
            <c:strRef>
              <c:f>Лист1!$I$26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 dirty="0" smtClean="0"/>
                      <a:t>5 классы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9404862260402344E-2"/>
                  <c:y val="-8.805361324464816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6 классы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860615900287388E-3"/>
                  <c:y val="-0.1156462659368750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 классы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164334240954249E-16"/>
                  <c:y val="-0.13414966848677501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8 классы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Лист1!$J$26:$M$26</c:f>
              <c:numCache>
                <c:formatCode>0.0%</c:formatCode>
                <c:ptCount val="4"/>
                <c:pt idx="0">
                  <c:v>0.70588235294117663</c:v>
                </c:pt>
                <c:pt idx="1">
                  <c:v>0.62820512820512864</c:v>
                </c:pt>
                <c:pt idx="2">
                  <c:v>0.60416666666666652</c:v>
                </c:pt>
                <c:pt idx="3">
                  <c:v>0.58695652173912993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837536"/>
        <c:axId val="202835968"/>
      </c:barChart>
      <c:catAx>
        <c:axId val="202837536"/>
        <c:scaling>
          <c:orientation val="minMax"/>
        </c:scaling>
        <c:delete val="1"/>
        <c:axPos val="b"/>
        <c:majorTickMark val="out"/>
        <c:minorTickMark val="none"/>
        <c:tickLblPos val="none"/>
        <c:crossAx val="202835968"/>
        <c:crosses val="autoZero"/>
        <c:auto val="1"/>
        <c:lblAlgn val="ctr"/>
        <c:lblOffset val="100"/>
        <c:noMultiLvlLbl val="0"/>
      </c:catAx>
      <c:valAx>
        <c:axId val="20283596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02837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521671" y="3835823"/>
            <a:ext cx="8559404" cy="977759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521671" y="5058022"/>
            <a:ext cx="8559404" cy="526486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988776" y="6272699"/>
            <a:ext cx="2853135" cy="361019"/>
          </a:xfrm>
        </p:spPr>
        <p:txBody>
          <a:bodyPr/>
          <a:lstStyle>
            <a:lvl1pPr>
              <a:defRPr sz="1400"/>
            </a:lvl1pPr>
          </a:lstStyle>
          <a:p>
            <a:fld id="{BFB3995E-FD66-40AB-B185-BA92CC3D6C18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617775" y="6272699"/>
            <a:ext cx="4336764" cy="361019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517867" y="6272699"/>
            <a:ext cx="1521672" cy="361019"/>
          </a:xfrm>
        </p:spPr>
        <p:txBody>
          <a:bodyPr/>
          <a:lstStyle/>
          <a:p>
            <a:fld id="{AE97E0AA-1DE1-4078-9AB5-8DBCE5BE5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129366" y="3600785"/>
            <a:ext cx="9130030" cy="126356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1141254" y="4982810"/>
            <a:ext cx="9130030" cy="67691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1129366" y="3600785"/>
            <a:ext cx="285313" cy="126356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1141254" y="4982810"/>
            <a:ext cx="285313" cy="67691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995E-FD66-40AB-B185-BA92CC3D6C18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7E0AA-1DE1-4078-9AB5-8DBCE5BE5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274090" y="271078"/>
            <a:ext cx="2567821" cy="577567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0627" y="271078"/>
            <a:ext cx="7513254" cy="577567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995E-FD66-40AB-B185-BA92CC3D6C18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7E0AA-1DE1-4078-9AB5-8DBCE5BE5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70627" y="6270819"/>
            <a:ext cx="10271284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547986" y="6367933"/>
            <a:ext cx="188375" cy="15016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5293940" y="3160445"/>
            <a:ext cx="5776299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995E-FD66-40AB-B185-BA92CC3D6C18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7E0AA-1DE1-4078-9AB5-8DBCE5BE5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570627" y="1203396"/>
            <a:ext cx="10271284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1671" y="2933277"/>
            <a:ext cx="8559404" cy="1052971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6776" y="4211885"/>
            <a:ext cx="8464299" cy="1128183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988776" y="6272699"/>
            <a:ext cx="2853135" cy="361019"/>
          </a:xfrm>
        </p:spPr>
        <p:txBody>
          <a:bodyPr/>
          <a:lstStyle/>
          <a:p>
            <a:fld id="{BFB3995E-FD66-40AB-B185-BA92CC3D6C18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17775" y="6272699"/>
            <a:ext cx="4336764" cy="361019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335267" y="6272699"/>
            <a:ext cx="1898285" cy="361019"/>
          </a:xfrm>
        </p:spPr>
        <p:txBody>
          <a:bodyPr/>
          <a:lstStyle/>
          <a:p>
            <a:fld id="{AE97E0AA-1DE1-4078-9AB5-8DBCE5BE5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41254" y="2782852"/>
            <a:ext cx="9130030" cy="126356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141254" y="2782852"/>
            <a:ext cx="285313" cy="126356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0627" y="225637"/>
            <a:ext cx="10271284" cy="902547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995E-FD66-40AB-B185-BA92CC3D6C18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7E0AA-1DE1-4078-9AB5-8DBCE5BE5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570627" y="1203396"/>
            <a:ext cx="5044342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781401" y="1200387"/>
            <a:ext cx="5044342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0627" y="225637"/>
            <a:ext cx="10271284" cy="90254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0627" y="1269206"/>
            <a:ext cx="5042520" cy="67691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801374" y="1278608"/>
            <a:ext cx="5044500" cy="67691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995E-FD66-40AB-B185-BA92CC3D6C18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7E0AA-1DE1-4078-9AB5-8DBCE5BE5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70627" y="2105942"/>
            <a:ext cx="5040538" cy="39862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5801373" y="2105942"/>
            <a:ext cx="5040538" cy="39862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0627" y="225637"/>
            <a:ext cx="10271284" cy="902547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995E-FD66-40AB-B185-BA92CC3D6C18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7E0AA-1DE1-4078-9AB5-8DBCE5BE5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47986" y="6367933"/>
            <a:ext cx="188375" cy="15016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995E-FD66-40AB-B185-BA92CC3D6C18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7E0AA-1DE1-4078-9AB5-8DBCE5BE5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70627" y="6270819"/>
            <a:ext cx="10271284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547986" y="6367933"/>
            <a:ext cx="188375" cy="15016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93672" y="300849"/>
            <a:ext cx="3138448" cy="827334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893672" y="1203396"/>
            <a:ext cx="3138448" cy="4780677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995E-FD66-40AB-B185-BA92CC3D6C18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7E0AA-1DE1-4078-9AB5-8DBCE5BE5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70627" y="6270819"/>
            <a:ext cx="10271284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732504" y="3281133"/>
            <a:ext cx="595680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47986" y="6367933"/>
            <a:ext cx="188375" cy="15016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80418" y="300849"/>
            <a:ext cx="7132836" cy="5640917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0627" y="494363"/>
            <a:ext cx="10271284" cy="665942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70627" y="1880306"/>
            <a:ext cx="10271284" cy="4214893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0627" y="1203395"/>
            <a:ext cx="10271284" cy="526486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995E-FD66-40AB-B185-BA92CC3D6C18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7E0AA-1DE1-4078-9AB5-8DBCE5BE5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70627" y="6270819"/>
            <a:ext cx="10271284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547986" y="6367933"/>
            <a:ext cx="188375" cy="15016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70627" y="494363"/>
            <a:ext cx="228251" cy="67691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570627" y="150424"/>
            <a:ext cx="10271284" cy="977759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570627" y="1203395"/>
            <a:ext cx="10271284" cy="48466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988776" y="6273953"/>
            <a:ext cx="2856939" cy="361019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B3995E-FD66-40AB-B185-BA92CC3D6C18}" type="datetimeFigureOut">
              <a:rPr lang="ru-RU" smtClean="0"/>
              <a:pPr/>
              <a:t>06.10.2017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617775" y="6273953"/>
            <a:ext cx="4374806" cy="361019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64640" y="6273953"/>
            <a:ext cx="2472717" cy="361019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97E0AA-1DE1-4078-9AB5-8DBCE5BE52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570627" y="6270819"/>
            <a:ext cx="10271284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570627" y="1128183"/>
            <a:ext cx="10271284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547986" y="6367933"/>
            <a:ext cx="188375" cy="15016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ll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1733" y="1252314"/>
            <a:ext cx="9700658" cy="145096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Социальный проект</a:t>
            </a:r>
            <a:br>
              <a:rPr lang="ru-RU" sz="3600" dirty="0" smtClean="0"/>
            </a:br>
            <a:r>
              <a:rPr lang="en-US" sz="4000" dirty="0" smtClean="0"/>
              <a:t>“</a:t>
            </a:r>
            <a:r>
              <a:rPr lang="ru-RU" sz="4000" dirty="0" smtClean="0"/>
              <a:t>Лицеист и компьютер </a:t>
            </a:r>
            <a:r>
              <a:rPr lang="en-US" sz="4000" dirty="0" smtClean="0"/>
              <a:t>”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78277" y="3546301"/>
            <a:ext cx="3884320" cy="1350417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Выполнил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Ученик 7а класса</a:t>
            </a:r>
          </a:p>
          <a:p>
            <a:pPr algn="l"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Пржевальский Даниил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97757" y="328344"/>
            <a:ext cx="84926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Муниципальное бюджетное </a:t>
            </a:r>
            <a:br>
              <a:rPr lang="ru-RU" dirty="0" smtClean="0"/>
            </a:br>
            <a:r>
              <a:rPr lang="ru-RU" dirty="0" smtClean="0"/>
              <a:t>общеобразовательное учреждение «Лицей №8»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78277" y="4909492"/>
            <a:ext cx="49861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Руководитель </a:t>
            </a:r>
            <a:r>
              <a:rPr lang="en-US" sz="1600" dirty="0" smtClean="0"/>
              <a:t>:</a:t>
            </a:r>
            <a:endParaRPr lang="ru-RU" sz="1600" dirty="0" smtClean="0"/>
          </a:p>
          <a:p>
            <a:r>
              <a:rPr lang="ru-RU" sz="1600" dirty="0" smtClean="0"/>
              <a:t>Учитель информатики</a:t>
            </a:r>
          </a:p>
          <a:p>
            <a:r>
              <a:rPr lang="ru-RU" sz="1600" dirty="0" smtClean="0"/>
              <a:t>Сергеева Наталья Николаевна</a:t>
            </a:r>
            <a:endParaRPr lang="ru-RU" sz="16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709" y="2736478"/>
            <a:ext cx="10271284" cy="1128183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77677" y="144190"/>
            <a:ext cx="10271285" cy="6192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Гипотеза: </a:t>
            </a:r>
            <a:r>
              <a:rPr lang="ru-RU" dirty="0"/>
              <a:t>В</a:t>
            </a:r>
            <a:r>
              <a:rPr lang="ru-RU" dirty="0" smtClean="0"/>
              <a:t> жизни современного человека (лицеиста) образование невозможно без использования компьютера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Цель</a:t>
            </a:r>
            <a:r>
              <a:rPr lang="ru-RU" dirty="0" smtClean="0"/>
              <a:t> </a:t>
            </a:r>
            <a:r>
              <a:rPr lang="en-US" dirty="0" smtClean="0"/>
              <a:t>:</a:t>
            </a:r>
            <a:r>
              <a:rPr lang="ru-RU" dirty="0" smtClean="0"/>
              <a:t> Выявить время и направленность использования компьютера учениками Лицея от 5 до 8 класса.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Задачи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ru-RU" b="1" dirty="0" smtClean="0"/>
              <a:t>1.</a:t>
            </a:r>
            <a:r>
              <a:rPr lang="en-US" b="1" dirty="0" smtClean="0"/>
              <a:t> </a:t>
            </a:r>
            <a:r>
              <a:rPr lang="ru-RU" dirty="0" smtClean="0"/>
              <a:t>Провести исследование (анкетирование) учащихся 5-8 классов;</a:t>
            </a:r>
          </a:p>
          <a:p>
            <a:pPr>
              <a:buNone/>
            </a:pPr>
            <a:r>
              <a:rPr lang="ru-RU" b="1" dirty="0" smtClean="0"/>
              <a:t>2.</a:t>
            </a:r>
            <a:r>
              <a:rPr lang="ru-RU" dirty="0" smtClean="0"/>
              <a:t> Обработать полученные данные, составить сводную таблицу результатов;</a:t>
            </a:r>
          </a:p>
          <a:p>
            <a:pPr>
              <a:buNone/>
            </a:pPr>
            <a:r>
              <a:rPr lang="ru-RU" b="1" dirty="0" smtClean="0"/>
              <a:t>3. </a:t>
            </a:r>
            <a:r>
              <a:rPr lang="ru-RU" dirty="0" smtClean="0"/>
              <a:t>Провести анализ данных;</a:t>
            </a:r>
          </a:p>
          <a:p>
            <a:pPr>
              <a:buNone/>
            </a:pPr>
            <a:r>
              <a:rPr lang="ru-RU" b="1" dirty="0" smtClean="0"/>
              <a:t>4. </a:t>
            </a:r>
            <a:r>
              <a:rPr lang="ru-RU" dirty="0" smtClean="0"/>
              <a:t>Представить результат исследования в виде презентации.</a:t>
            </a:r>
          </a:p>
          <a:p>
            <a:pPr>
              <a:buNone/>
            </a:pPr>
            <a:r>
              <a:rPr lang="en-US" b="1" dirty="0">
                <a:latin typeface="Calibri" panose="020F0502020204030204" pitchFamily="34" charset="0"/>
              </a:rPr>
              <a:t>5</a:t>
            </a:r>
            <a:r>
              <a:rPr lang="ru-RU" dirty="0" smtClean="0"/>
              <a:t>. Представить рекомендации ВОЗ по времени использования компьютера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Кол-во пользователей компьютера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81260923"/>
              </p:ext>
            </p:extLst>
          </p:nvPr>
        </p:nvGraphicFramePr>
        <p:xfrm>
          <a:off x="809725" y="4392662"/>
          <a:ext cx="8712966" cy="185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8458"/>
                <a:gridCol w="1738458"/>
                <a:gridCol w="1738458"/>
                <a:gridCol w="1738458"/>
                <a:gridCol w="1759134"/>
              </a:tblGrid>
              <a:tr h="32003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5-ые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6-ые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7-ые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8-ые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006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 меня есть компьютер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00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 меня нет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компьютера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183796641"/>
              </p:ext>
            </p:extLst>
          </p:nvPr>
        </p:nvGraphicFramePr>
        <p:xfrm>
          <a:off x="0" y="1872382"/>
          <a:ext cx="3384376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291113"/>
              </p:ext>
            </p:extLst>
          </p:nvPr>
        </p:nvGraphicFramePr>
        <p:xfrm>
          <a:off x="3402013" y="2232422"/>
          <a:ext cx="7608360" cy="161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060"/>
                <a:gridCol w="1268060"/>
                <a:gridCol w="1268060"/>
                <a:gridCol w="1268060"/>
                <a:gridCol w="1268060"/>
                <a:gridCol w="12680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4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опрошены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4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</a:t>
                      </a:r>
                      <a:endParaRPr kumimoji="0" lang="ru-RU" sz="40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4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223</a:t>
                      </a:r>
                      <a:endParaRPr kumimoji="0" lang="ru-RU" sz="40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84375" y="1246080"/>
            <a:ext cx="6282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Всего опрошено 223 человек из 231 (96%)</a:t>
            </a:r>
            <a:endParaRPr lang="ru-RU" sz="2400" b="1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701" y="576238"/>
            <a:ext cx="10271284" cy="112818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времени в среднем лицеисты имеющие компьютер его используют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67996"/>
              </p:ext>
            </p:extLst>
          </p:nvPr>
        </p:nvGraphicFramePr>
        <p:xfrm>
          <a:off x="449685" y="1728366"/>
          <a:ext cx="10297145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9429"/>
                <a:gridCol w="1901011"/>
                <a:gridCol w="1872208"/>
                <a:gridCol w="1944216"/>
                <a:gridCol w="2520281"/>
              </a:tblGrid>
              <a:tr h="38000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Варианты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5-ые</a:t>
                      </a:r>
                      <a:endParaRPr kumimoji="0" lang="ru-RU" sz="2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6-ые</a:t>
                      </a:r>
                      <a:endParaRPr kumimoji="0" lang="ru-RU" sz="2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7-ые</a:t>
                      </a:r>
                      <a:endParaRPr kumimoji="0" lang="ru-RU" sz="2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8-ые</a:t>
                      </a:r>
                      <a:endParaRPr kumimoji="0" lang="ru-RU" sz="2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менее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25.5%</a:t>
                      </a:r>
                      <a:endParaRPr kumimoji="0" lang="ru-RU" sz="2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29.5%</a:t>
                      </a:r>
                      <a:endParaRPr kumimoji="0" lang="ru-RU" sz="2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31</a:t>
                      </a: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.2%</a:t>
                      </a:r>
                      <a:endParaRPr kumimoji="0" lang="ru-RU" sz="2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28.2%</a:t>
                      </a:r>
                      <a:endParaRPr kumimoji="0" lang="ru-RU" sz="2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1-2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35.2%</a:t>
                      </a:r>
                      <a:endParaRPr kumimoji="0" lang="ru-RU" sz="2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37.1%</a:t>
                      </a:r>
                      <a:endParaRPr kumimoji="0" lang="ru-RU" sz="2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50%</a:t>
                      </a:r>
                      <a:endParaRPr kumimoji="0" lang="ru-RU" sz="2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30.4%</a:t>
                      </a:r>
                      <a:endParaRPr kumimoji="0" lang="ru-RU" sz="2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2-3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29.4%</a:t>
                      </a:r>
                      <a:endParaRPr kumimoji="0" lang="ru-RU" sz="2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17.9%</a:t>
                      </a:r>
                      <a:endParaRPr kumimoji="0" lang="ru-RU" sz="2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14.6%</a:t>
                      </a:r>
                      <a:endParaRPr kumimoji="0" lang="ru-RU" sz="2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26%</a:t>
                      </a:r>
                      <a:endParaRPr kumimoji="0" lang="ru-RU" sz="2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более 3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9.8%</a:t>
                      </a:r>
                      <a:endParaRPr kumimoji="0" lang="ru-RU" sz="2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15.4%</a:t>
                      </a:r>
                      <a:endParaRPr kumimoji="0" lang="ru-RU" sz="2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8.3%</a:t>
                      </a:r>
                      <a:endParaRPr kumimoji="0" lang="ru-RU" sz="2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10.8%</a:t>
                      </a:r>
                      <a:endParaRPr kumimoji="0" lang="ru-RU" sz="2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457797" y="4032622"/>
          <a:ext cx="9721080" cy="273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времени в среднем лицеисты имеющие компьютер используют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 в целях получения знаний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21693" y="1800374"/>
          <a:ext cx="9888885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9972"/>
                <a:gridCol w="2016224"/>
                <a:gridCol w="2016224"/>
                <a:gridCol w="1796772"/>
                <a:gridCol w="237969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5-ые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6-ые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7-ые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8-ые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менее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часа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47,8%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1-2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часа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41,3%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2-3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часа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10,9%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более 3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часов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105869" y="3672582"/>
          <a:ext cx="9090646" cy="2745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времени в среднем лицеисты имеющие компьютер используют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 в целях развлечения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69913" y="1909763"/>
          <a:ext cx="974486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8974"/>
                <a:gridCol w="1967149"/>
                <a:gridCol w="1776008"/>
                <a:gridCol w="1707700"/>
                <a:gridCol w="23450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5-ые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6-ые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7-ые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8-ые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менее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часа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45,7%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1-2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часа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45,7%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2-3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часа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6,5%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более 3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часов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2,2%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537917" y="3816598"/>
          <a:ext cx="8874621" cy="2745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Как часто родители ограничивают своих детей в использование компьютера</a:t>
            </a:r>
            <a:r>
              <a:rPr lang="en-US" sz="4000" dirty="0" smtClean="0"/>
              <a:t>.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93701" y="2016398"/>
          <a:ext cx="1008112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/>
                <a:gridCol w="1870352"/>
                <a:gridCol w="1978621"/>
                <a:gridCol w="1978621"/>
                <a:gridCol w="223730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5-ые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6-ые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7-ые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8-ые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иногда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28,3%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47,8%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23,9%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922929" y="3960614"/>
          <a:ext cx="93279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Есть ли у лицеистов запреты от родителей относительно некоторых сайтов</a:t>
            </a:r>
            <a:r>
              <a:rPr lang="en-US" smtClean="0"/>
              <a:t>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93701" y="1872382"/>
          <a:ext cx="1027271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4542"/>
                <a:gridCol w="1905898"/>
                <a:gridCol w="2203186"/>
                <a:gridCol w="2054542"/>
                <a:gridCol w="205454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5-ые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6-ые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7-ые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8-ые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39,6%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41,3%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58,7%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889845" y="3384550"/>
          <a:ext cx="9162652" cy="2745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 врачей ВОЗ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21693" y="1224310"/>
            <a:ext cx="7416824" cy="4873752"/>
          </a:xfrm>
        </p:spPr>
        <p:txBody>
          <a:bodyPr>
            <a:normAutofit/>
          </a:bodyPr>
          <a:lstStyle/>
          <a:p>
            <a:r>
              <a:rPr lang="ru-RU" sz="2500" kern="1600" dirty="0" smtClean="0"/>
              <a:t>Подросткам </a:t>
            </a:r>
            <a:r>
              <a:rPr lang="ru-RU" sz="2500" kern="1600" dirty="0"/>
              <a:t>в возрасте от двенадцати до шестнадцати лет следует проводить у компьютера не более двух часов в </a:t>
            </a:r>
            <a:r>
              <a:rPr lang="ru-RU" sz="2500" kern="1600" dirty="0" smtClean="0"/>
              <a:t>день</a:t>
            </a:r>
            <a:r>
              <a:rPr lang="en-US" sz="2500" kern="1600" dirty="0" smtClean="0"/>
              <a:t>.</a:t>
            </a:r>
            <a:r>
              <a:rPr lang="ru-RU" sz="2500" kern="1600" dirty="0" smtClean="0"/>
              <a:t>Детям </a:t>
            </a:r>
            <a:r>
              <a:rPr lang="ru-RU" sz="2500" kern="1600" dirty="0"/>
              <a:t>в возрасте от семи до двенадцати лет – не более одного часа в день</a:t>
            </a:r>
            <a:r>
              <a:rPr lang="ru-RU" sz="2500" kern="1600" dirty="0" smtClean="0"/>
              <a:t>. </a:t>
            </a:r>
            <a:r>
              <a:rPr lang="ru-RU" sz="2500" kern="1600" dirty="0"/>
              <a:t>Детям в возрасте от пяти до семи лет – максимум полчаса в день.</a:t>
            </a:r>
          </a:p>
          <a:p>
            <a:r>
              <a:rPr lang="ru-RU" sz="2500" dirty="0" smtClean="0"/>
              <a:t>Руки должны быть согнуты в  локтях чуть больше, чем на 90 градусов. Чтобы избежать проблем со зрением разверните монитор на 90 градусов к окну локтях чуть больше, чем на 90 градусов. Спину необходимо держать прямо, ещё лучше откинуться на спинку кресла</a:t>
            </a:r>
            <a:r>
              <a:rPr lang="en-US" sz="2500" dirty="0" smtClean="0"/>
              <a:t>.</a:t>
            </a:r>
            <a:endParaRPr lang="ru-RU" sz="2500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6351" y="1617662"/>
            <a:ext cx="363855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365017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454</TotalTime>
  <Words>556</Words>
  <Application>Microsoft Office PowerPoint</Application>
  <PresentationFormat>Произвольный</PresentationFormat>
  <Paragraphs>188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Социальный проект “Лицеист и компьютер ”</vt:lpstr>
      <vt:lpstr>Презентация PowerPoint</vt:lpstr>
      <vt:lpstr>        Кол-во пользователей компьютера.</vt:lpstr>
      <vt:lpstr>Сколько времени в среднем лицеисты имеющие компьютер его используют.</vt:lpstr>
      <vt:lpstr>Сколько времени в среднем лицеисты имеющие компьютер используют его в целях получения знаний.</vt:lpstr>
      <vt:lpstr>Сколько времени в среднем лицеисты имеющие компьютер используют его в целях развлечения.</vt:lpstr>
      <vt:lpstr>Как часто родители ограничивают своих детей в использование компьютера.</vt:lpstr>
      <vt:lpstr>Есть ли у лицеистов запреты от родителей относительно некоторых сайтов.</vt:lpstr>
      <vt:lpstr>Рекомендации врачей ВОЗ</vt:lpstr>
      <vt:lpstr>Спасибо за внимание!!!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проект “лицеист и компьютер ”</dc:title>
  <dc:creator>user</dc:creator>
  <cp:lastModifiedBy>Kab140</cp:lastModifiedBy>
  <cp:revision>57</cp:revision>
  <dcterms:created xsi:type="dcterms:W3CDTF">2016-01-24T17:35:55Z</dcterms:created>
  <dcterms:modified xsi:type="dcterms:W3CDTF">2017-10-06T15:41:32Z</dcterms:modified>
</cp:coreProperties>
</file>