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0" r:id="rId3"/>
    <p:sldId id="257" r:id="rId4"/>
    <p:sldId id="258" r:id="rId5"/>
    <p:sldId id="259" r:id="rId6"/>
    <p:sldId id="260" r:id="rId7"/>
    <p:sldId id="264" r:id="rId8"/>
    <p:sldId id="287" r:id="rId9"/>
    <p:sldId id="261" r:id="rId10"/>
    <p:sldId id="299" r:id="rId11"/>
    <p:sldId id="262" r:id="rId12"/>
    <p:sldId id="263" r:id="rId13"/>
    <p:sldId id="277" r:id="rId14"/>
    <p:sldId id="265" r:id="rId15"/>
    <p:sldId id="301" r:id="rId16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FBFB"/>
    <a:srgbClr val="95F6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67" autoAdjust="0"/>
  </p:normalViewPr>
  <p:slideViewPr>
    <p:cSldViewPr>
      <p:cViewPr varScale="1">
        <p:scale>
          <a:sx n="104" d="100"/>
          <a:sy n="104" d="100"/>
        </p:scale>
        <p:origin x="20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hildren-birthday-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209800"/>
            <a:ext cx="6705600" cy="46482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209800"/>
          </a:xfrm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pPr algn="l"/>
            <a:r>
              <a:rPr lang="ru-RU" sz="3600" dirty="0" smtClean="0"/>
              <a:t>Исследовательский проект </a:t>
            </a:r>
            <a:br>
              <a:rPr lang="ru-RU" sz="3600" dirty="0" smtClean="0"/>
            </a:br>
            <a:r>
              <a:rPr lang="ru-RU" sz="3600" dirty="0" smtClean="0"/>
              <a:t>на тему :</a:t>
            </a:r>
            <a:br>
              <a:rPr lang="ru-RU" sz="3600" dirty="0" smtClean="0"/>
            </a:br>
            <a:r>
              <a:rPr lang="ru-RU" sz="3600" b="1" dirty="0" smtClean="0"/>
              <a:t>Влияние игр на психику ребёнка</a:t>
            </a:r>
            <a:endParaRPr lang="ru-RU" sz="3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05600" y="2209800"/>
            <a:ext cx="2438400" cy="4648200"/>
          </a:xfrm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 algn="l"/>
            <a:r>
              <a:rPr lang="ru-RU" sz="2100" dirty="0" smtClean="0">
                <a:solidFill>
                  <a:schemeClr val="bg2"/>
                </a:solidFill>
              </a:rPr>
              <a:t>Выполнила:</a:t>
            </a:r>
          </a:p>
          <a:p>
            <a:pPr algn="l"/>
            <a:r>
              <a:rPr lang="ru-RU" sz="2100" dirty="0" smtClean="0">
                <a:solidFill>
                  <a:schemeClr val="bg2"/>
                </a:solidFill>
              </a:rPr>
              <a:t>Ученица 5Б класса </a:t>
            </a:r>
          </a:p>
          <a:p>
            <a:pPr algn="l"/>
            <a:r>
              <a:rPr lang="ru-RU" sz="2100" dirty="0" smtClean="0">
                <a:solidFill>
                  <a:schemeClr val="bg2"/>
                </a:solidFill>
              </a:rPr>
              <a:t>МБОУ «Лицей №8»</a:t>
            </a:r>
          </a:p>
          <a:p>
            <a:pPr algn="l"/>
            <a:r>
              <a:rPr lang="ru-RU" sz="2100" dirty="0" smtClean="0">
                <a:solidFill>
                  <a:schemeClr val="bg2"/>
                </a:solidFill>
              </a:rPr>
              <a:t>Андреева Марина </a:t>
            </a:r>
          </a:p>
          <a:p>
            <a:pPr algn="l"/>
            <a:r>
              <a:rPr lang="ru-RU" sz="2100" dirty="0" smtClean="0">
                <a:solidFill>
                  <a:schemeClr val="bg2"/>
                </a:solidFill>
              </a:rPr>
              <a:t>Руководитель:</a:t>
            </a:r>
          </a:p>
          <a:p>
            <a:pPr algn="l"/>
            <a:r>
              <a:rPr lang="ru-RU" sz="2100" dirty="0" smtClean="0">
                <a:solidFill>
                  <a:schemeClr val="bg2"/>
                </a:solidFill>
              </a:rPr>
              <a:t>Учитель информатики и ИКТ </a:t>
            </a:r>
          </a:p>
          <a:p>
            <a:pPr algn="l"/>
            <a:r>
              <a:rPr lang="ru-RU" sz="2100" dirty="0" smtClean="0">
                <a:solidFill>
                  <a:schemeClr val="bg2"/>
                </a:solidFill>
              </a:rPr>
              <a:t>Сергеева Наталия Николаевна</a:t>
            </a:r>
            <a:endParaRPr lang="ru-RU" sz="21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_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1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лияние компьютерных игр на детей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209800"/>
            <a:ext cx="4572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600200" y="3048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http://www.flash4ever.ru/usr/swf/swf-130479485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457200"/>
            <a:ext cx="3009900" cy="2384767"/>
          </a:xfrm>
          <a:prstGeom prst="rect">
            <a:avLst/>
          </a:prstGeom>
          <a:noFill/>
        </p:spPr>
      </p:pic>
      <p:pic>
        <p:nvPicPr>
          <p:cNvPr id="4098" name="Picture 2" descr="http://minigra.ru/_sf/38/38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457200"/>
            <a:ext cx="3276600" cy="2456318"/>
          </a:xfrm>
          <a:prstGeom prst="rect">
            <a:avLst/>
          </a:prstGeom>
          <a:noFill/>
        </p:spPr>
      </p:pic>
      <p:pic>
        <p:nvPicPr>
          <p:cNvPr id="4100" name="Picture 4" descr="http://img-games.lisisoft.com/img/1/4/1468-1-farm-mani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3810000"/>
            <a:ext cx="3352800" cy="2200276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9436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2800" dirty="0" smtClean="0"/>
              <a:t>И в заключении предлагаю узнать топ 9 развивающих компьютерных игр:</a:t>
            </a:r>
          </a:p>
          <a:p>
            <a:pPr>
              <a:buNone/>
            </a:pPr>
            <a:r>
              <a:rPr lang="ru-RU" sz="2800" dirty="0" smtClean="0">
                <a:solidFill>
                  <a:srgbClr val="95F64C"/>
                </a:solidFill>
              </a:rPr>
              <a:t>1.«</a:t>
            </a:r>
            <a:r>
              <a:rPr lang="ru-RU" sz="2800" dirty="0" err="1" smtClean="0">
                <a:solidFill>
                  <a:srgbClr val="95F64C"/>
                </a:solidFill>
              </a:rPr>
              <a:t>Toki</a:t>
            </a:r>
            <a:r>
              <a:rPr lang="ru-RU" sz="2800" dirty="0" smtClean="0">
                <a:solidFill>
                  <a:srgbClr val="95F64C"/>
                </a:solidFill>
              </a:rPr>
              <a:t> </a:t>
            </a:r>
            <a:r>
              <a:rPr lang="ru-RU" sz="2800" dirty="0" err="1" smtClean="0">
                <a:solidFill>
                  <a:srgbClr val="95F64C"/>
                </a:solidFill>
              </a:rPr>
              <a:t>Tori</a:t>
            </a:r>
            <a:r>
              <a:rPr lang="ru-RU" sz="2800" dirty="0" smtClean="0">
                <a:solidFill>
                  <a:srgbClr val="95F64C"/>
                </a:solidFill>
              </a:rPr>
              <a:t> 2».</a:t>
            </a:r>
          </a:p>
          <a:p>
            <a:pPr>
              <a:buNone/>
            </a:pPr>
            <a:endParaRPr lang="ru-RU" sz="2800" dirty="0" smtClean="0">
              <a:solidFill>
                <a:srgbClr val="95F64C"/>
              </a:solidFill>
            </a:endParaRPr>
          </a:p>
          <a:p>
            <a:pPr>
              <a:buNone/>
            </a:pPr>
            <a:r>
              <a:rPr lang="ru-RU" sz="2800" dirty="0" smtClean="0">
                <a:solidFill>
                  <a:srgbClr val="95F64C"/>
                </a:solidFill>
              </a:rPr>
              <a:t>2.</a:t>
            </a:r>
            <a:r>
              <a:rPr lang="en-US" sz="2800" b="1" dirty="0" smtClean="0">
                <a:solidFill>
                  <a:srgbClr val="95F64C"/>
                </a:solidFill>
              </a:rPr>
              <a:t> </a:t>
            </a:r>
            <a:r>
              <a:rPr lang="en-US" sz="2800" dirty="0" smtClean="0">
                <a:solidFill>
                  <a:srgbClr val="95F64C"/>
                </a:solidFill>
              </a:rPr>
              <a:t>«Go Home Dinosaurs».</a:t>
            </a:r>
            <a:endParaRPr lang="ru-RU" sz="2800" dirty="0" smtClean="0">
              <a:solidFill>
                <a:srgbClr val="95F64C"/>
              </a:solidFill>
            </a:endParaRPr>
          </a:p>
          <a:p>
            <a:pPr>
              <a:buNone/>
            </a:pPr>
            <a:r>
              <a:rPr lang="en-US" sz="2800" dirty="0" smtClean="0">
                <a:solidFill>
                  <a:srgbClr val="95F64C"/>
                </a:solidFill>
              </a:rPr>
              <a:t> </a:t>
            </a:r>
            <a:r>
              <a:rPr lang="ru-RU" sz="2800" dirty="0" smtClean="0">
                <a:solidFill>
                  <a:srgbClr val="95F64C"/>
                </a:solidFill>
              </a:rPr>
              <a:t> </a:t>
            </a:r>
          </a:p>
          <a:p>
            <a:pPr>
              <a:buNone/>
            </a:pPr>
            <a:r>
              <a:rPr lang="ru-RU" sz="2800" dirty="0" smtClean="0">
                <a:solidFill>
                  <a:srgbClr val="95F64C"/>
                </a:solidFill>
              </a:rPr>
              <a:t>3.</a:t>
            </a:r>
            <a:r>
              <a:rPr lang="ru-RU" sz="2800" b="1" dirty="0" smtClean="0">
                <a:solidFill>
                  <a:srgbClr val="95F64C"/>
                </a:solidFill>
              </a:rPr>
              <a:t> </a:t>
            </a:r>
            <a:r>
              <a:rPr lang="ru-RU" sz="2800" dirty="0" smtClean="0">
                <a:solidFill>
                  <a:srgbClr val="95F64C"/>
                </a:solidFill>
              </a:rPr>
              <a:t>«</a:t>
            </a:r>
            <a:r>
              <a:rPr lang="ru-RU" sz="2800" dirty="0" err="1" smtClean="0">
                <a:solidFill>
                  <a:srgbClr val="95F64C"/>
                </a:solidFill>
              </a:rPr>
              <a:t>Чебурашка</a:t>
            </a:r>
            <a:r>
              <a:rPr lang="ru-RU" sz="2800" dirty="0" smtClean="0">
                <a:solidFill>
                  <a:srgbClr val="95F64C"/>
                </a:solidFill>
              </a:rPr>
              <a:t>. Похищение века».</a:t>
            </a:r>
          </a:p>
          <a:p>
            <a:pPr>
              <a:buNone/>
            </a:pPr>
            <a:endParaRPr lang="ru-RU" sz="2800" dirty="0" smtClean="0">
              <a:solidFill>
                <a:srgbClr val="95F64C"/>
              </a:solidFill>
            </a:endParaRPr>
          </a:p>
          <a:p>
            <a:pPr>
              <a:buNone/>
            </a:pPr>
            <a:r>
              <a:rPr lang="ru-RU" sz="2800" dirty="0" smtClean="0">
                <a:solidFill>
                  <a:srgbClr val="95F64C"/>
                </a:solidFill>
              </a:rPr>
              <a:t>4.</a:t>
            </a:r>
            <a:r>
              <a:rPr lang="ru-RU" sz="2800" b="1" dirty="0" smtClean="0">
                <a:solidFill>
                  <a:srgbClr val="95F64C"/>
                </a:solidFill>
              </a:rPr>
              <a:t> </a:t>
            </a:r>
            <a:r>
              <a:rPr lang="ru-RU" sz="2800" dirty="0" smtClean="0">
                <a:solidFill>
                  <a:srgbClr val="95F64C"/>
                </a:solidFill>
              </a:rPr>
              <a:t>«История игрушек 3: большой побег». </a:t>
            </a:r>
          </a:p>
          <a:p>
            <a:pPr>
              <a:buNone/>
            </a:pPr>
            <a:endParaRPr lang="ru-RU" sz="2800" dirty="0" smtClean="0">
              <a:solidFill>
                <a:srgbClr val="95F64C"/>
              </a:solidFill>
            </a:endParaRPr>
          </a:p>
          <a:p>
            <a:pPr>
              <a:buNone/>
            </a:pPr>
            <a:r>
              <a:rPr lang="ru-RU" sz="2800" dirty="0" smtClean="0">
                <a:solidFill>
                  <a:srgbClr val="95F64C"/>
                </a:solidFill>
              </a:rPr>
              <a:t>5.</a:t>
            </a:r>
            <a:r>
              <a:rPr lang="en-US" sz="2800" b="1" dirty="0" smtClean="0">
                <a:solidFill>
                  <a:srgbClr val="95F64C"/>
                </a:solidFill>
              </a:rPr>
              <a:t> </a:t>
            </a:r>
            <a:r>
              <a:rPr lang="en-US" sz="2800" dirty="0" smtClean="0">
                <a:solidFill>
                  <a:srgbClr val="95F64C"/>
                </a:solidFill>
              </a:rPr>
              <a:t>«The LEGO Movie Videogame». </a:t>
            </a:r>
            <a:endParaRPr lang="ru-RU" sz="2800" dirty="0" smtClean="0">
              <a:solidFill>
                <a:srgbClr val="95F64C"/>
              </a:solidFill>
            </a:endParaRPr>
          </a:p>
          <a:p>
            <a:pPr>
              <a:buNone/>
            </a:pPr>
            <a:endParaRPr lang="ru-RU" sz="2800" dirty="0" smtClean="0">
              <a:solidFill>
                <a:srgbClr val="95F64C"/>
              </a:solidFill>
            </a:endParaRPr>
          </a:p>
          <a:p>
            <a:pPr>
              <a:buNone/>
            </a:pPr>
            <a:r>
              <a:rPr lang="ru-RU" sz="2800" dirty="0" smtClean="0">
                <a:solidFill>
                  <a:srgbClr val="95F64C"/>
                </a:solidFill>
              </a:rPr>
              <a:t>6.</a:t>
            </a:r>
            <a:r>
              <a:rPr lang="ru-RU" sz="2800" b="1" dirty="0" smtClean="0">
                <a:solidFill>
                  <a:srgbClr val="95F64C"/>
                </a:solidFill>
              </a:rPr>
              <a:t> </a:t>
            </a:r>
            <a:r>
              <a:rPr lang="ru-RU" sz="2800" dirty="0" smtClean="0">
                <a:solidFill>
                  <a:srgbClr val="95F64C"/>
                </a:solidFill>
              </a:rPr>
              <a:t>«</a:t>
            </a:r>
            <a:r>
              <a:rPr lang="ru-RU" sz="2800" dirty="0" err="1" smtClean="0">
                <a:solidFill>
                  <a:srgbClr val="95F64C"/>
                </a:solidFill>
              </a:rPr>
              <a:t>Вудвиль</a:t>
            </a:r>
            <a:r>
              <a:rPr lang="ru-RU" sz="2800" dirty="0" smtClean="0">
                <a:solidFill>
                  <a:srgbClr val="95F64C"/>
                </a:solidFill>
              </a:rPr>
              <a:t>».</a:t>
            </a:r>
          </a:p>
          <a:p>
            <a:pPr>
              <a:buNone/>
            </a:pPr>
            <a:endParaRPr lang="ru-RU" sz="2800" dirty="0" smtClean="0">
              <a:solidFill>
                <a:srgbClr val="95F64C"/>
              </a:solidFill>
            </a:endParaRPr>
          </a:p>
          <a:p>
            <a:pPr>
              <a:buNone/>
            </a:pPr>
            <a:r>
              <a:rPr lang="ru-RU" sz="2800" dirty="0" smtClean="0">
                <a:solidFill>
                  <a:srgbClr val="95F64C"/>
                </a:solidFill>
              </a:rPr>
              <a:t>7.</a:t>
            </a:r>
            <a:r>
              <a:rPr lang="ru-RU" sz="2800" b="1" dirty="0" smtClean="0">
                <a:solidFill>
                  <a:srgbClr val="95F64C"/>
                </a:solidFill>
              </a:rPr>
              <a:t> </a:t>
            </a:r>
            <a:r>
              <a:rPr lang="ru-RU" sz="2800" dirty="0" smtClean="0">
                <a:solidFill>
                  <a:srgbClr val="95F64C"/>
                </a:solidFill>
              </a:rPr>
              <a:t>«Маша и Медведь: прятки».</a:t>
            </a:r>
          </a:p>
          <a:p>
            <a:pPr>
              <a:buNone/>
            </a:pPr>
            <a:r>
              <a:rPr lang="ru-RU" sz="2800" dirty="0" smtClean="0">
                <a:solidFill>
                  <a:srgbClr val="95F64C"/>
                </a:solidFill>
              </a:rPr>
              <a:t> </a:t>
            </a:r>
          </a:p>
          <a:p>
            <a:pPr>
              <a:buNone/>
            </a:pPr>
            <a:r>
              <a:rPr lang="ru-RU" sz="2800" dirty="0" smtClean="0">
                <a:solidFill>
                  <a:srgbClr val="95F64C"/>
                </a:solidFill>
              </a:rPr>
              <a:t>8.</a:t>
            </a:r>
            <a:r>
              <a:rPr lang="ru-RU" sz="2800" b="1" dirty="0" smtClean="0">
                <a:solidFill>
                  <a:srgbClr val="95F64C"/>
                </a:solidFill>
              </a:rPr>
              <a:t> </a:t>
            </a:r>
            <a:r>
              <a:rPr lang="ru-RU" sz="2800" dirty="0" smtClean="0">
                <a:solidFill>
                  <a:srgbClr val="95F64C"/>
                </a:solidFill>
              </a:rPr>
              <a:t>«</a:t>
            </a:r>
            <a:r>
              <a:rPr lang="ru-RU" sz="2800" dirty="0" err="1" smtClean="0">
                <a:solidFill>
                  <a:srgbClr val="95F64C"/>
                </a:solidFill>
              </a:rPr>
              <a:t>Смешарики</a:t>
            </a:r>
            <a:r>
              <a:rPr lang="ru-RU" sz="2800" dirty="0" smtClean="0">
                <a:solidFill>
                  <a:srgbClr val="95F64C"/>
                </a:solidFill>
              </a:rPr>
              <a:t>». </a:t>
            </a:r>
          </a:p>
          <a:p>
            <a:pPr>
              <a:buNone/>
            </a:pPr>
            <a:endParaRPr lang="ru-RU" sz="2800" dirty="0" smtClean="0">
              <a:solidFill>
                <a:srgbClr val="95F64C"/>
              </a:solidFill>
            </a:endParaRPr>
          </a:p>
          <a:p>
            <a:pPr>
              <a:buNone/>
            </a:pPr>
            <a:r>
              <a:rPr lang="ru-RU" sz="2800" dirty="0" smtClean="0">
                <a:solidFill>
                  <a:srgbClr val="95F64C"/>
                </a:solidFill>
              </a:rPr>
              <a:t>9.</a:t>
            </a:r>
            <a:r>
              <a:rPr lang="ru-RU" sz="2800" b="1" dirty="0" smtClean="0">
                <a:solidFill>
                  <a:srgbClr val="95F64C"/>
                </a:solidFill>
              </a:rPr>
              <a:t> </a:t>
            </a:r>
            <a:r>
              <a:rPr lang="ru-RU" sz="2800" dirty="0" smtClean="0">
                <a:solidFill>
                  <a:srgbClr val="95F64C"/>
                </a:solidFill>
              </a:rPr>
              <a:t>«Ребята и зверята: играем вместе».</a:t>
            </a:r>
          </a:p>
          <a:p>
            <a:pPr>
              <a:buNone/>
            </a:pPr>
            <a:endParaRPr lang="ru-RU" sz="2800" dirty="0" smtClean="0">
              <a:solidFill>
                <a:srgbClr val="6FFBFB"/>
              </a:solidFill>
            </a:endParaRPr>
          </a:p>
        </p:txBody>
      </p:sp>
      <p:pic>
        <p:nvPicPr>
          <p:cNvPr id="4" name="Picture 4" descr="http://torrentsgame.net/wp-content/uploads/2015/10/tokitori2_whatsmyname-1024x57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762000"/>
            <a:ext cx="2133600" cy="1200150"/>
          </a:xfrm>
          <a:prstGeom prst="rect">
            <a:avLst/>
          </a:prstGeom>
          <a:noFill/>
        </p:spPr>
      </p:pic>
      <p:pic>
        <p:nvPicPr>
          <p:cNvPr id="5" name="Picture 2" descr="http://i.gameminer.ru/4186.jpg?t=138553008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0238" y="1743075"/>
            <a:ext cx="1867110" cy="990600"/>
          </a:xfrm>
          <a:prstGeom prst="rect">
            <a:avLst/>
          </a:prstGeom>
          <a:noFill/>
        </p:spPr>
      </p:pic>
      <p:pic>
        <p:nvPicPr>
          <p:cNvPr id="6" name="Picture 2" descr="http://iceprice.info/18190-26500-thickbox/cheburashka-pohischenie-veka.jpg"/>
          <p:cNvPicPr>
            <a:picLocks noChangeAspect="1" noChangeArrowheads="1"/>
          </p:cNvPicPr>
          <p:nvPr/>
        </p:nvPicPr>
        <p:blipFill>
          <a:blip r:embed="rId4"/>
          <a:srcRect l="22667" t="22667" r="22667" b="22667"/>
          <a:stretch>
            <a:fillRect/>
          </a:stretch>
        </p:blipFill>
        <p:spPr bwMode="auto">
          <a:xfrm>
            <a:off x="8001000" y="2133600"/>
            <a:ext cx="990600" cy="990600"/>
          </a:xfrm>
          <a:prstGeom prst="rect">
            <a:avLst/>
          </a:prstGeom>
          <a:noFill/>
        </p:spPr>
      </p:pic>
      <p:pic>
        <p:nvPicPr>
          <p:cNvPr id="7" name="Picture 2" descr="http://multipediya.ru/wp-content/uploads/2013/02/Istoriya_igrushek_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60521" y="2733675"/>
            <a:ext cx="866065" cy="10668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3200" y="3276600"/>
            <a:ext cx="994146" cy="1109663"/>
          </a:xfrm>
          <a:prstGeom prst="rect">
            <a:avLst/>
          </a:prstGeom>
        </p:spPr>
      </p:pic>
      <p:pic>
        <p:nvPicPr>
          <p:cNvPr id="8" name="Picture 2" descr="http://ns1.mymistery.ru/uploads/posts/2011-02/1297500762_woodwille-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34510" y="3581400"/>
            <a:ext cx="1377757" cy="1033318"/>
          </a:xfrm>
          <a:prstGeom prst="rect">
            <a:avLst/>
          </a:prstGeom>
          <a:noFill/>
        </p:spPr>
      </p:pic>
      <p:pic>
        <p:nvPicPr>
          <p:cNvPr id="9" name="Picture 2" descr="http://multikpultik.at.ua/igri/prjatki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25291" y="4314825"/>
            <a:ext cx="914400" cy="914400"/>
          </a:xfrm>
          <a:prstGeom prst="rect">
            <a:avLst/>
          </a:prstGeom>
          <a:noFill/>
        </p:spPr>
      </p:pic>
      <p:pic>
        <p:nvPicPr>
          <p:cNvPr id="10" name="Picture 2" descr="http://webgirls.org/image/56267d48049cf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944282" y="4572000"/>
            <a:ext cx="1625600" cy="1219200"/>
          </a:xfrm>
          <a:prstGeom prst="rect">
            <a:avLst/>
          </a:prstGeom>
          <a:noFill/>
        </p:spPr>
      </p:pic>
      <p:pic>
        <p:nvPicPr>
          <p:cNvPr id="12" name="Picture 2" descr="http://www.igrol.ru/joom/images/stories/rebyatazveryata001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505700" y="5681663"/>
            <a:ext cx="1485900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6FFBFB"/>
                </a:solidFill>
              </a:rPr>
              <a:t>Источники</a:t>
            </a:r>
            <a:br>
              <a:rPr lang="ru-RU" sz="2400" b="1" dirty="0" smtClean="0">
                <a:solidFill>
                  <a:srgbClr val="6FFBFB"/>
                </a:solidFill>
              </a:rPr>
            </a:br>
            <a:r>
              <a:rPr lang="ru-RU" sz="2400" u="sng" dirty="0" smtClean="0">
                <a:solidFill>
                  <a:srgbClr val="FFFF00"/>
                </a:solidFill>
              </a:rPr>
              <a:t/>
            </a:r>
            <a:br>
              <a:rPr lang="ru-RU" sz="2400" u="sng" dirty="0" smtClean="0">
                <a:solidFill>
                  <a:srgbClr val="FFFF00"/>
                </a:solidFill>
              </a:rPr>
            </a:br>
            <a:r>
              <a:rPr lang="en-US" sz="2400" u="sng" dirty="0" smtClean="0">
                <a:solidFill>
                  <a:srgbClr val="FFFF00"/>
                </a:solidFill>
              </a:rPr>
              <a:t>http://www.vashaibolit.ru/9376-kak-vliyayut-kompyuternye-igry-na-psihiku-cheloveka.html</a:t>
            </a:r>
            <a:r>
              <a:rPr lang="ru-RU" sz="2400" u="sng" dirty="0" smtClean="0">
                <a:solidFill>
                  <a:srgbClr val="FFFF00"/>
                </a:solidFill>
              </a:rPr>
              <a:t/>
            </a:r>
            <a:br>
              <a:rPr lang="ru-RU" sz="2400" u="sng" dirty="0" smtClean="0">
                <a:solidFill>
                  <a:srgbClr val="FFFF00"/>
                </a:solidFill>
              </a:rPr>
            </a:br>
            <a:r>
              <a:rPr lang="ru-RU" sz="2400" dirty="0" smtClean="0">
                <a:solidFill>
                  <a:srgbClr val="FFFF00"/>
                </a:solidFill>
              </a:rPr>
              <a:t/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en-US" sz="2400" u="sng" dirty="0" smtClean="0">
                <a:solidFill>
                  <a:srgbClr val="FFFF00"/>
                </a:solidFill>
              </a:rPr>
              <a:t>http</a:t>
            </a:r>
            <a:r>
              <a:rPr lang="ru-RU" sz="2400" u="sng" dirty="0" smtClean="0">
                <a:solidFill>
                  <a:srgbClr val="FFFF00"/>
                </a:solidFill>
              </a:rPr>
              <a:t>://</a:t>
            </a:r>
            <a:r>
              <a:rPr lang="en-US" sz="2400" u="sng" dirty="0" err="1" smtClean="0">
                <a:solidFill>
                  <a:srgbClr val="FFFF00"/>
                </a:solidFill>
              </a:rPr>
              <a:t>erketai</a:t>
            </a:r>
            <a:r>
              <a:rPr lang="ru-RU" sz="2400" u="sng" dirty="0" smtClean="0">
                <a:solidFill>
                  <a:srgbClr val="FFFF00"/>
                </a:solidFill>
              </a:rPr>
              <a:t>.</a:t>
            </a:r>
            <a:r>
              <a:rPr lang="en-US" sz="2400" u="sng" dirty="0" err="1" smtClean="0">
                <a:solidFill>
                  <a:srgbClr val="FFFF00"/>
                </a:solidFill>
              </a:rPr>
              <a:t>kz</a:t>
            </a:r>
            <a:r>
              <a:rPr lang="ru-RU" sz="2400" u="sng" dirty="0" smtClean="0">
                <a:solidFill>
                  <a:srgbClr val="FFFF00"/>
                </a:solidFill>
              </a:rPr>
              <a:t>/</a:t>
            </a:r>
            <a:r>
              <a:rPr lang="en-US" sz="2400" u="sng" dirty="0" smtClean="0">
                <a:solidFill>
                  <a:srgbClr val="FFFF00"/>
                </a:solidFill>
              </a:rPr>
              <a:t>mama</a:t>
            </a:r>
            <a:r>
              <a:rPr lang="ru-RU" sz="2400" u="sng" dirty="0" smtClean="0">
                <a:solidFill>
                  <a:srgbClr val="FFFF00"/>
                </a:solidFill>
              </a:rPr>
              <a:t>-</a:t>
            </a:r>
            <a:r>
              <a:rPr lang="en-US" sz="2400" u="sng" dirty="0" err="1" smtClean="0">
                <a:solidFill>
                  <a:srgbClr val="FFFF00"/>
                </a:solidFill>
              </a:rPr>
              <a:t>rebenok</a:t>
            </a:r>
            <a:r>
              <a:rPr lang="ru-RU" sz="2400" u="sng" dirty="0" smtClean="0">
                <a:solidFill>
                  <a:srgbClr val="FFFF00"/>
                </a:solidFill>
              </a:rPr>
              <a:t>/</a:t>
            </a:r>
            <a:r>
              <a:rPr lang="en-US" sz="2400" u="sng" dirty="0" err="1" smtClean="0">
                <a:solidFill>
                  <a:srgbClr val="FFFF00"/>
                </a:solidFill>
              </a:rPr>
              <a:t>erketai</a:t>
            </a:r>
            <a:r>
              <a:rPr lang="ru-RU" sz="2400" u="sng" dirty="0" smtClean="0">
                <a:solidFill>
                  <a:srgbClr val="FFFF00"/>
                </a:solidFill>
              </a:rPr>
              <a:t>-</a:t>
            </a:r>
            <a:r>
              <a:rPr lang="en-US" sz="2400" u="sng" dirty="0" err="1" smtClean="0">
                <a:solidFill>
                  <a:srgbClr val="FFFF00"/>
                </a:solidFill>
              </a:rPr>
              <a:t>kz</a:t>
            </a:r>
            <a:r>
              <a:rPr lang="ru-RU" sz="2400" u="sng" dirty="0" smtClean="0">
                <a:solidFill>
                  <a:srgbClr val="FFFF00"/>
                </a:solidFill>
              </a:rPr>
              <a:t>-</a:t>
            </a:r>
            <a:r>
              <a:rPr lang="en-US" sz="2400" u="sng" dirty="0" err="1" smtClean="0">
                <a:solidFill>
                  <a:srgbClr val="FFFF00"/>
                </a:solidFill>
              </a:rPr>
              <a:t>na</a:t>
            </a:r>
            <a:r>
              <a:rPr lang="ru-RU" sz="2400" u="sng" dirty="0" smtClean="0">
                <a:solidFill>
                  <a:srgbClr val="FFFF00"/>
                </a:solidFill>
              </a:rPr>
              <a:t>-</a:t>
            </a:r>
            <a:r>
              <a:rPr lang="en-US" sz="2400" u="sng" dirty="0" err="1" smtClean="0">
                <a:solidFill>
                  <a:srgbClr val="FFFF00"/>
                </a:solidFill>
              </a:rPr>
              <a:t>russkom</a:t>
            </a:r>
            <a:r>
              <a:rPr lang="ru-RU" sz="2400" u="sng" dirty="0" smtClean="0">
                <a:solidFill>
                  <a:srgbClr val="FFFF00"/>
                </a:solidFill>
              </a:rPr>
              <a:t>/</a:t>
            </a:r>
            <a:r>
              <a:rPr lang="en-US" sz="2400" u="sng" dirty="0" err="1" smtClean="0">
                <a:solidFill>
                  <a:srgbClr val="FFFF00"/>
                </a:solidFill>
              </a:rPr>
              <a:t>vlyanie</a:t>
            </a:r>
            <a:r>
              <a:rPr lang="ru-RU" sz="2400" u="sng" dirty="0" smtClean="0">
                <a:solidFill>
                  <a:srgbClr val="FFFF00"/>
                </a:solidFill>
              </a:rPr>
              <a:t>-</a:t>
            </a:r>
            <a:r>
              <a:rPr lang="en-US" sz="2400" u="sng" dirty="0" err="1" smtClean="0">
                <a:solidFill>
                  <a:srgbClr val="FFFF00"/>
                </a:solidFill>
              </a:rPr>
              <a:t>komputernih</a:t>
            </a:r>
            <a:r>
              <a:rPr lang="ru-RU" sz="2400" u="sng" dirty="0" smtClean="0">
                <a:solidFill>
                  <a:srgbClr val="FFFF00"/>
                </a:solidFill>
              </a:rPr>
              <a:t>-</a:t>
            </a:r>
            <a:r>
              <a:rPr lang="en-US" sz="2400" u="sng" dirty="0" err="1" smtClean="0">
                <a:solidFill>
                  <a:srgbClr val="FFFF00"/>
                </a:solidFill>
              </a:rPr>
              <a:t>igr</a:t>
            </a:r>
            <a:r>
              <a:rPr lang="ru-RU" sz="2400" u="sng" dirty="0" smtClean="0">
                <a:solidFill>
                  <a:srgbClr val="FFFF00"/>
                </a:solidFill>
              </a:rPr>
              <a:t>-</a:t>
            </a:r>
            <a:r>
              <a:rPr lang="en-US" sz="2400" u="sng" dirty="0" err="1" smtClean="0">
                <a:solidFill>
                  <a:srgbClr val="FFFF00"/>
                </a:solidFill>
              </a:rPr>
              <a:t>na</a:t>
            </a:r>
            <a:r>
              <a:rPr lang="ru-RU" sz="2400" u="sng" dirty="0" smtClean="0">
                <a:solidFill>
                  <a:srgbClr val="FFFF00"/>
                </a:solidFill>
              </a:rPr>
              <a:t>-</a:t>
            </a:r>
            <a:r>
              <a:rPr lang="en-US" sz="2400" u="sng" dirty="0" err="1" smtClean="0">
                <a:solidFill>
                  <a:srgbClr val="FFFF00"/>
                </a:solidFill>
              </a:rPr>
              <a:t>psihiku</a:t>
            </a:r>
            <a:r>
              <a:rPr lang="ru-RU" sz="2400" u="sng" dirty="0" smtClean="0">
                <a:solidFill>
                  <a:srgbClr val="FFFF00"/>
                </a:solidFill>
              </a:rPr>
              <a:t>-</a:t>
            </a:r>
            <a:r>
              <a:rPr lang="en-US" sz="2400" u="sng" dirty="0" err="1" smtClean="0">
                <a:solidFill>
                  <a:srgbClr val="FFFF00"/>
                </a:solidFill>
              </a:rPr>
              <a:t>i</a:t>
            </a:r>
            <a:r>
              <a:rPr lang="ru-RU" sz="2400" u="sng" dirty="0" smtClean="0">
                <a:solidFill>
                  <a:srgbClr val="FFFF00"/>
                </a:solidFill>
              </a:rPr>
              <a:t>-</a:t>
            </a:r>
            <a:r>
              <a:rPr lang="en-US" sz="2400" u="sng" dirty="0" err="1" smtClean="0">
                <a:solidFill>
                  <a:srgbClr val="FFFF00"/>
                </a:solidFill>
              </a:rPr>
              <a:t>povedenie</a:t>
            </a:r>
            <a:r>
              <a:rPr lang="ru-RU" sz="2400" u="sng" dirty="0" smtClean="0">
                <a:solidFill>
                  <a:srgbClr val="FFFF00"/>
                </a:solidFill>
              </a:rPr>
              <a:t>-</a:t>
            </a:r>
            <a:r>
              <a:rPr lang="en-US" sz="2400" u="sng" dirty="0" err="1" smtClean="0">
                <a:solidFill>
                  <a:srgbClr val="FFFF00"/>
                </a:solidFill>
              </a:rPr>
              <a:t>detei</a:t>
            </a:r>
            <a:r>
              <a:rPr lang="ru-RU" sz="2400" u="sng" dirty="0" smtClean="0">
                <a:solidFill>
                  <a:srgbClr val="FFFF00"/>
                </a:solidFill>
              </a:rPr>
              <a:t>/</a:t>
            </a:r>
            <a:br>
              <a:rPr lang="ru-RU" sz="2400" u="sng" dirty="0" smtClean="0">
                <a:solidFill>
                  <a:srgbClr val="FFFF00"/>
                </a:solidFill>
              </a:rPr>
            </a:br>
            <a:r>
              <a:rPr lang="ru-RU" sz="2400" dirty="0" smtClean="0">
                <a:solidFill>
                  <a:srgbClr val="FFFF00"/>
                </a:solidFill>
              </a:rPr>
              <a:t/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en-US" sz="2400" u="sng" dirty="0" smtClean="0">
                <a:solidFill>
                  <a:srgbClr val="FFFF00"/>
                </a:solidFill>
              </a:rPr>
              <a:t>http://do.gendocs.ru/docs/index-289157.html#8991635</a:t>
            </a:r>
            <a:r>
              <a:rPr lang="ru-RU" sz="2400" dirty="0" smtClean="0">
                <a:solidFill>
                  <a:srgbClr val="FFFF00"/>
                </a:solidFill>
              </a:rPr>
              <a:t/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en-US" sz="2400" u="sng" dirty="0" smtClean="0">
                <a:solidFill>
                  <a:srgbClr val="FFFF00"/>
                </a:solidFill>
              </a:rPr>
              <a:t>http://www.sympaty.net/20140711/vliyanie-kompyuternyx-igr-na-detej/</a:t>
            </a:r>
            <a:r>
              <a:rPr lang="ru-RU" sz="2400" u="sng" dirty="0" smtClean="0">
                <a:solidFill>
                  <a:srgbClr val="FFFF00"/>
                </a:solidFill>
              </a:rPr>
              <a:t/>
            </a:r>
            <a:br>
              <a:rPr lang="ru-RU" sz="2400" u="sng" dirty="0" smtClean="0">
                <a:solidFill>
                  <a:srgbClr val="FFFF00"/>
                </a:solidFill>
              </a:rPr>
            </a:br>
            <a:r>
              <a:rPr lang="ru-RU" sz="2400" dirty="0" smtClean="0">
                <a:solidFill>
                  <a:srgbClr val="FFFF00"/>
                </a:solidFill>
              </a:rPr>
              <a:t/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en-US" sz="2400" u="sng" dirty="0" smtClean="0">
                <a:solidFill>
                  <a:srgbClr val="FFFF00"/>
                </a:solidFill>
              </a:rPr>
              <a:t>http://mitka.bloger.by/640/</a:t>
            </a:r>
            <a:r>
              <a:rPr lang="ru-RU" sz="2400" u="sng" dirty="0" smtClean="0">
                <a:solidFill>
                  <a:srgbClr val="FFFF00"/>
                </a:solidFill>
              </a:rPr>
              <a:t/>
            </a:r>
            <a:br>
              <a:rPr lang="ru-RU" sz="2400" u="sng" dirty="0" smtClean="0">
                <a:solidFill>
                  <a:srgbClr val="FFFF00"/>
                </a:solidFill>
              </a:rPr>
            </a:br>
            <a:r>
              <a:rPr lang="ru-RU" sz="2400" u="sng" dirty="0" smtClean="0">
                <a:solidFill>
                  <a:srgbClr val="FFFF00"/>
                </a:solidFill>
              </a:rPr>
              <a:t/>
            </a:r>
            <a:br>
              <a:rPr lang="ru-RU" sz="2400" u="sng" dirty="0" smtClean="0">
                <a:solidFill>
                  <a:srgbClr val="FFFF00"/>
                </a:solidFill>
              </a:rPr>
            </a:br>
            <a:r>
              <a:rPr lang="ru-RU" sz="2400" dirty="0" smtClean="0">
                <a:solidFill>
                  <a:srgbClr val="FFFF00"/>
                </a:solidFill>
              </a:rPr>
              <a:t> http://brjunetka.ru/top-10-luchshih-kompyuternyih-igr-dlya-detey/#ixzz3tqWc3mQp </a:t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ru-RU" sz="2400" dirty="0" smtClean="0">
                <a:solidFill>
                  <a:srgbClr val="FFFF00"/>
                </a:solidFill>
              </a:rPr>
              <a:t/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http://topstens.ru/top-10-luchshie-kompyuternyj-igry-2015-goda</a:t>
            </a:r>
            <a:endParaRPr lang="ru-RU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895600"/>
            <a:ext cx="8229600" cy="1143000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4714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Гипотеза 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Не все компьютерные игры полезны для детей</a:t>
            </a:r>
          </a:p>
          <a:p>
            <a:r>
              <a:rPr lang="ru-RU" dirty="0" smtClean="0"/>
              <a:t>Некоторые  компьютерные игры приносят пользу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104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1951037"/>
            <a:ext cx="7620000" cy="4906963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Цель :</a:t>
            </a:r>
          </a:p>
          <a:p>
            <a:pPr marL="0" indent="0"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Определить, насколько вредны компьютерные игры?</a:t>
            </a:r>
          </a:p>
          <a:p>
            <a:pPr algn="ctr"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Задачи:</a:t>
            </a:r>
            <a:endParaRPr lang="en-US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Убедить ребят и их родителей в том, что компьютерные игры вредны для ребёнка.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Рассказать о влиянии компьютерных игр  на психику ребёнка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Показать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11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самых опасных компьютерных игр.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Показать 10 самых популярных компьютерных игр.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Показать 9 самых развивающих компьютерных игр.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Рассказать о случаях, которые произошли на самом деле с сверстниками</a:t>
            </a:r>
          </a:p>
          <a:p>
            <a:pPr algn="ctr">
              <a:buNone/>
            </a:pP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4739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62800" y="0"/>
            <a:ext cx="1981200" cy="1752600"/>
          </a:xfrm>
          <a:prstGeom prst="rect">
            <a:avLst/>
          </a:prstGeom>
        </p:spPr>
      </p:pic>
      <p:pic>
        <p:nvPicPr>
          <p:cNvPr id="5" name="Рисунок 4" descr="ii.gif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752600" cy="1752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048000"/>
            <a:ext cx="8229600" cy="35814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2800" dirty="0" smtClean="0"/>
              <a:t>Сегодня практически в любой семье, где есть ребенок, есть и компьютер, а на нем – коллекция «игрушек». Для многих родителей компьютерные игры –выручка : включил – и ребенок тихо сидит за ним часами.</a:t>
            </a:r>
          </a:p>
          <a:p>
            <a:pPr>
              <a:buNone/>
            </a:pPr>
            <a:r>
              <a:rPr lang="ru-RU" sz="2800" dirty="0" smtClean="0"/>
              <a:t>К сожалению, влияние компьютерных игр на детей гораздо сильнее и негативнее, и расплачиваться за эти часы тишины и родительского спокойствия приходится по очень высокой цене.  </a:t>
            </a:r>
            <a:endParaRPr lang="ru-RU" sz="2800" dirty="0"/>
          </a:p>
        </p:txBody>
      </p:sp>
      <p:pic>
        <p:nvPicPr>
          <p:cNvPr id="4" name="Рисунок 3" descr="http://www.sympaty.net/wp-content/uploads/2014/07/vliyanie-kompyuternyx-igr-na-detej-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52400"/>
            <a:ext cx="4221163" cy="277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влияние компьютерных игр на детей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52400"/>
            <a:ext cx="4114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Autofit/>
          </a:bodyPr>
          <a:lstStyle/>
          <a:p>
            <a:r>
              <a:rPr lang="ru-RU" sz="3600" dirty="0" smtClean="0"/>
              <a:t>Влияние компьютерных игр на детей: психическое здоровье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90600"/>
            <a:ext cx="4953000" cy="61722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Если с влиянием компьютерных игр на неокрепший детский организм все более-менее понятно, потому что появляются жалобы на самочувствие, то психика – материя тонкая. Тут все может быть не настолько очевидно, но и последствия для нервно-психического здоровья ребенка могут быть гораздо тяжелее.</a:t>
            </a:r>
          </a:p>
          <a:p>
            <a:endParaRPr lang="ru-RU" dirty="0"/>
          </a:p>
        </p:txBody>
      </p:sp>
      <p:pic>
        <p:nvPicPr>
          <p:cNvPr id="4" name="Рисунок 3" descr="uzn_1397145665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76800" y="990600"/>
            <a:ext cx="4267200" cy="3124200"/>
          </a:xfrm>
          <a:prstGeom prst="rect">
            <a:avLst/>
          </a:prstGeom>
        </p:spPr>
      </p:pic>
      <p:pic>
        <p:nvPicPr>
          <p:cNvPr id="5" name="Рисунок 4" descr="polza-i-vred-igr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76800" y="4114800"/>
            <a:ext cx="4267200" cy="27432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914400"/>
          </a:xfrm>
        </p:spPr>
        <p:txBody>
          <a:bodyPr>
            <a:noAutofit/>
          </a:bodyPr>
          <a:lstStyle/>
          <a:p>
            <a:r>
              <a:rPr lang="ru-RU" sz="3600" dirty="0" smtClean="0"/>
              <a:t>Искаженное мировосприятие – беда современных детей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86200" y="914400"/>
            <a:ext cx="5334000" cy="2438400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ru-RU" sz="2000" dirty="0" smtClean="0"/>
              <a:t>влияние </a:t>
            </a:r>
            <a:r>
              <a:rPr lang="ru-RU" sz="2000" dirty="0" smtClean="0"/>
              <a:t>компьютерных игр, связанных с насилием, на психику детей, особенно мальчиков 8-15 лет, так как они традиционно являются целевой аудиторией игр, связанных с военными кампаниями, спецоперациями, битвами с монстрами и так далее. </a:t>
            </a:r>
          </a:p>
        </p:txBody>
      </p:sp>
      <p:pic>
        <p:nvPicPr>
          <p:cNvPr id="4" name="Рисунок 3" descr="Kids Games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3048000"/>
            <a:ext cx="4800600" cy="35052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647700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sz="4200" dirty="0" smtClean="0"/>
              <a:t>Одиннадцать </a:t>
            </a:r>
            <a:r>
              <a:rPr lang="ru-RU" sz="4200" dirty="0" smtClean="0"/>
              <a:t>самых жестоких игр по мнению шведской организации The Youth Care </a:t>
            </a:r>
            <a:r>
              <a:rPr lang="ru-RU" sz="4200" dirty="0" err="1" smtClean="0"/>
              <a:t>Foundation</a:t>
            </a:r>
            <a:r>
              <a:rPr lang="ru-RU" sz="4200" dirty="0" smtClean="0"/>
              <a:t>:</a:t>
            </a:r>
          </a:p>
          <a:p>
            <a:pPr>
              <a:buNone/>
            </a:pPr>
            <a:r>
              <a:rPr lang="ru-RU" sz="4200" dirty="0" smtClean="0"/>
              <a:t/>
            </a:r>
            <a:br>
              <a:rPr lang="ru-RU" sz="4200" dirty="0" smtClean="0"/>
            </a:br>
            <a:r>
              <a:rPr lang="ru-RU" sz="4200" dirty="0" smtClean="0"/>
              <a:t/>
            </a:r>
            <a:br>
              <a:rPr lang="ru-RU" sz="4200" dirty="0" smtClean="0"/>
            </a:br>
            <a:r>
              <a:rPr lang="ru-RU" sz="4200" dirty="0" smtClean="0">
                <a:solidFill>
                  <a:srgbClr val="6FFBFB"/>
                </a:solidFill>
              </a:rPr>
              <a:t>1. </a:t>
            </a:r>
            <a:r>
              <a:rPr lang="en-US" sz="4200" dirty="0" smtClean="0">
                <a:solidFill>
                  <a:srgbClr val="6FFBFB"/>
                </a:solidFill>
              </a:rPr>
              <a:t>World Of </a:t>
            </a:r>
            <a:r>
              <a:rPr lang="en-US" sz="4200" dirty="0" err="1" smtClean="0">
                <a:solidFill>
                  <a:srgbClr val="6FFBFB"/>
                </a:solidFill>
              </a:rPr>
              <a:t>Warcraft</a:t>
            </a:r>
            <a:endParaRPr lang="ru-RU" sz="4200" dirty="0" smtClean="0">
              <a:solidFill>
                <a:srgbClr val="6FFBFB"/>
              </a:solidFill>
            </a:endParaRPr>
          </a:p>
          <a:p>
            <a:pPr>
              <a:buNone/>
            </a:pPr>
            <a:r>
              <a:rPr lang="en-US" sz="4200" dirty="0" smtClean="0">
                <a:solidFill>
                  <a:srgbClr val="6FFBFB"/>
                </a:solidFill>
              </a:rPr>
              <a:t/>
            </a:r>
            <a:br>
              <a:rPr lang="en-US" sz="4200" dirty="0" smtClean="0">
                <a:solidFill>
                  <a:srgbClr val="6FFBFB"/>
                </a:solidFill>
              </a:rPr>
            </a:br>
            <a:r>
              <a:rPr lang="en-US" sz="4200" dirty="0" smtClean="0">
                <a:solidFill>
                  <a:srgbClr val="6FFBFB"/>
                </a:solidFill>
              </a:rPr>
              <a:t>2. Grand Theft Auto 4</a:t>
            </a:r>
            <a:endParaRPr lang="ru-RU" sz="4200" dirty="0" smtClean="0">
              <a:solidFill>
                <a:srgbClr val="6FFBFB"/>
              </a:solidFill>
            </a:endParaRPr>
          </a:p>
          <a:p>
            <a:pPr>
              <a:buNone/>
            </a:pPr>
            <a:r>
              <a:rPr lang="en-US" sz="4200" dirty="0" smtClean="0">
                <a:solidFill>
                  <a:srgbClr val="6FFBFB"/>
                </a:solidFill>
              </a:rPr>
              <a:t/>
            </a:r>
            <a:br>
              <a:rPr lang="en-US" sz="4200" dirty="0" smtClean="0">
                <a:solidFill>
                  <a:srgbClr val="6FFBFB"/>
                </a:solidFill>
              </a:rPr>
            </a:br>
            <a:r>
              <a:rPr lang="en-US" sz="4200" dirty="0" smtClean="0">
                <a:solidFill>
                  <a:srgbClr val="6FFBFB"/>
                </a:solidFill>
              </a:rPr>
              <a:t>3. Manhunt 1-2</a:t>
            </a:r>
            <a:endParaRPr lang="ru-RU" sz="4200" dirty="0" smtClean="0">
              <a:solidFill>
                <a:srgbClr val="6FFBFB"/>
              </a:solidFill>
            </a:endParaRPr>
          </a:p>
          <a:p>
            <a:pPr>
              <a:buNone/>
            </a:pPr>
            <a:r>
              <a:rPr lang="en-US" sz="4200" dirty="0" smtClean="0">
                <a:solidFill>
                  <a:srgbClr val="6FFBFB"/>
                </a:solidFill>
              </a:rPr>
              <a:t/>
            </a:r>
            <a:br>
              <a:rPr lang="en-US" sz="4200" dirty="0" smtClean="0">
                <a:solidFill>
                  <a:srgbClr val="6FFBFB"/>
                </a:solidFill>
              </a:rPr>
            </a:br>
            <a:r>
              <a:rPr lang="en-US" sz="4200" dirty="0" smtClean="0">
                <a:solidFill>
                  <a:srgbClr val="6FFBFB"/>
                </a:solidFill>
              </a:rPr>
              <a:t>4. Postal 1-2</a:t>
            </a:r>
            <a:endParaRPr lang="ru-RU" sz="4200" dirty="0" smtClean="0">
              <a:solidFill>
                <a:srgbClr val="6FFBFB"/>
              </a:solidFill>
            </a:endParaRPr>
          </a:p>
          <a:p>
            <a:pPr>
              <a:buNone/>
            </a:pPr>
            <a:r>
              <a:rPr lang="en-US" sz="4200" dirty="0" smtClean="0">
                <a:solidFill>
                  <a:srgbClr val="6FFBFB"/>
                </a:solidFill>
              </a:rPr>
              <a:t/>
            </a:r>
            <a:br>
              <a:rPr lang="en-US" sz="4200" dirty="0" smtClean="0">
                <a:solidFill>
                  <a:srgbClr val="6FFBFB"/>
                </a:solidFill>
              </a:rPr>
            </a:br>
            <a:r>
              <a:rPr lang="en-US" sz="4200" dirty="0" smtClean="0">
                <a:solidFill>
                  <a:srgbClr val="6FFBFB"/>
                </a:solidFill>
              </a:rPr>
              <a:t>5. DOOM 3</a:t>
            </a:r>
            <a:endParaRPr lang="ru-RU" sz="4200" dirty="0" smtClean="0">
              <a:solidFill>
                <a:srgbClr val="6FFBFB"/>
              </a:solidFill>
            </a:endParaRPr>
          </a:p>
          <a:p>
            <a:pPr>
              <a:buNone/>
            </a:pPr>
            <a:endParaRPr lang="en-US" sz="4200" dirty="0" smtClean="0">
              <a:solidFill>
                <a:srgbClr val="6FFBFB"/>
              </a:solidFill>
            </a:endParaRPr>
          </a:p>
          <a:p>
            <a:pPr>
              <a:buNone/>
            </a:pPr>
            <a:r>
              <a:rPr lang="en-US" sz="4200" dirty="0" smtClean="0">
                <a:solidFill>
                  <a:srgbClr val="6FFBFB"/>
                </a:solidFill>
              </a:rPr>
              <a:t>  </a:t>
            </a:r>
            <a:r>
              <a:rPr lang="ru-RU" sz="4200" dirty="0" smtClean="0">
                <a:solidFill>
                  <a:srgbClr val="6FFBFB"/>
                </a:solidFill>
              </a:rPr>
              <a:t>   </a:t>
            </a:r>
            <a:r>
              <a:rPr lang="en-US" sz="4200" dirty="0" smtClean="0">
                <a:solidFill>
                  <a:srgbClr val="6FFBFB"/>
                </a:solidFill>
              </a:rPr>
              <a:t>  6. FNAF 1-5</a:t>
            </a:r>
            <a:endParaRPr lang="ru-RU" sz="4200" dirty="0" smtClean="0">
              <a:solidFill>
                <a:srgbClr val="6FFBFB"/>
              </a:solidFill>
            </a:endParaRPr>
          </a:p>
          <a:p>
            <a:pPr>
              <a:buNone/>
            </a:pPr>
            <a:r>
              <a:rPr lang="en-US" sz="4200" dirty="0" smtClean="0">
                <a:solidFill>
                  <a:srgbClr val="6FFBFB"/>
                </a:solidFill>
              </a:rPr>
              <a:t/>
            </a:r>
            <a:br>
              <a:rPr lang="en-US" sz="4200" dirty="0" smtClean="0">
                <a:solidFill>
                  <a:srgbClr val="6FFBFB"/>
                </a:solidFill>
              </a:rPr>
            </a:br>
            <a:r>
              <a:rPr lang="en-US" sz="4200" dirty="0" smtClean="0">
                <a:solidFill>
                  <a:srgbClr val="6FFBFB"/>
                </a:solidFill>
              </a:rPr>
              <a:t>7. </a:t>
            </a:r>
            <a:r>
              <a:rPr lang="ru-RU" sz="4200" dirty="0" smtClean="0">
                <a:solidFill>
                  <a:srgbClr val="6FFBFB"/>
                </a:solidFill>
              </a:rPr>
              <a:t>серия</a:t>
            </a:r>
            <a:r>
              <a:rPr lang="en-US" sz="4200" dirty="0" smtClean="0">
                <a:solidFill>
                  <a:srgbClr val="6FFBFB"/>
                </a:solidFill>
              </a:rPr>
              <a:t> Mortal </a:t>
            </a:r>
            <a:r>
              <a:rPr lang="en-US" sz="4200" dirty="0" err="1" smtClean="0">
                <a:solidFill>
                  <a:srgbClr val="6FFBFB"/>
                </a:solidFill>
              </a:rPr>
              <a:t>Kombat</a:t>
            </a:r>
            <a:endParaRPr lang="ru-RU" sz="4200" dirty="0" smtClean="0">
              <a:solidFill>
                <a:srgbClr val="6FFBFB"/>
              </a:solidFill>
            </a:endParaRPr>
          </a:p>
          <a:p>
            <a:pPr>
              <a:buNone/>
            </a:pPr>
            <a:r>
              <a:rPr lang="en-US" sz="4200" dirty="0" smtClean="0">
                <a:solidFill>
                  <a:srgbClr val="6FFBFB"/>
                </a:solidFill>
              </a:rPr>
              <a:t/>
            </a:r>
            <a:br>
              <a:rPr lang="en-US" sz="4200" dirty="0" smtClean="0">
                <a:solidFill>
                  <a:srgbClr val="6FFBFB"/>
                </a:solidFill>
              </a:rPr>
            </a:br>
            <a:r>
              <a:rPr lang="en-US" sz="4200" dirty="0" smtClean="0">
                <a:solidFill>
                  <a:srgbClr val="6FFBFB"/>
                </a:solidFill>
              </a:rPr>
              <a:t>8. </a:t>
            </a:r>
            <a:r>
              <a:rPr lang="ru-RU" sz="4200" dirty="0" err="1" smtClean="0">
                <a:solidFill>
                  <a:srgbClr val="6FFBFB"/>
                </a:solidFill>
              </a:rPr>
              <a:t>Lineage</a:t>
            </a:r>
            <a:r>
              <a:rPr lang="ru-RU" sz="4200" dirty="0" smtClean="0">
                <a:solidFill>
                  <a:srgbClr val="6FFBFB"/>
                </a:solidFill>
              </a:rPr>
              <a:t> 2</a:t>
            </a:r>
          </a:p>
          <a:p>
            <a:pPr>
              <a:buNone/>
            </a:pPr>
            <a:r>
              <a:rPr lang="ru-RU" sz="4200" dirty="0" smtClean="0">
                <a:solidFill>
                  <a:srgbClr val="6FFBFB"/>
                </a:solidFill>
              </a:rPr>
              <a:t/>
            </a:r>
            <a:br>
              <a:rPr lang="ru-RU" sz="4200" dirty="0" smtClean="0">
                <a:solidFill>
                  <a:srgbClr val="6FFBFB"/>
                </a:solidFill>
              </a:rPr>
            </a:br>
            <a:r>
              <a:rPr lang="en-US" sz="4200" dirty="0" smtClean="0">
                <a:solidFill>
                  <a:srgbClr val="6FFBFB"/>
                </a:solidFill>
              </a:rPr>
              <a:t>9</a:t>
            </a:r>
            <a:r>
              <a:rPr lang="ru-RU" sz="4200" dirty="0" smtClean="0">
                <a:solidFill>
                  <a:srgbClr val="6FFBFB"/>
                </a:solidFill>
              </a:rPr>
              <a:t>. </a:t>
            </a:r>
            <a:r>
              <a:rPr lang="ru-RU" sz="4200" dirty="0" err="1" smtClean="0">
                <a:solidFill>
                  <a:srgbClr val="6FFBFB"/>
                </a:solidFill>
              </a:rPr>
              <a:t>Resident</a:t>
            </a:r>
            <a:r>
              <a:rPr lang="ru-RU" sz="4200" dirty="0" smtClean="0">
                <a:solidFill>
                  <a:srgbClr val="6FFBFB"/>
                </a:solidFill>
              </a:rPr>
              <a:t> </a:t>
            </a:r>
            <a:r>
              <a:rPr lang="ru-RU" sz="4200" dirty="0" err="1" smtClean="0">
                <a:solidFill>
                  <a:srgbClr val="6FFBFB"/>
                </a:solidFill>
              </a:rPr>
              <a:t>Evil</a:t>
            </a:r>
            <a:r>
              <a:rPr lang="ru-RU" sz="4200" dirty="0" smtClean="0">
                <a:solidFill>
                  <a:srgbClr val="6FFBFB"/>
                </a:solidFill>
              </a:rPr>
              <a:t> 4</a:t>
            </a:r>
          </a:p>
          <a:p>
            <a:pPr>
              <a:buNone/>
            </a:pPr>
            <a:r>
              <a:rPr lang="ru-RU" sz="4200" dirty="0" smtClean="0">
                <a:solidFill>
                  <a:srgbClr val="6FFBFB"/>
                </a:solidFill>
              </a:rPr>
              <a:t/>
            </a:r>
            <a:br>
              <a:rPr lang="ru-RU" sz="4200" dirty="0" smtClean="0">
                <a:solidFill>
                  <a:srgbClr val="6FFBFB"/>
                </a:solidFill>
              </a:rPr>
            </a:br>
            <a:r>
              <a:rPr lang="en-US" sz="4200" dirty="0" smtClean="0">
                <a:solidFill>
                  <a:srgbClr val="6FFBFB"/>
                </a:solidFill>
              </a:rPr>
              <a:t>10</a:t>
            </a:r>
            <a:r>
              <a:rPr lang="ru-RU" sz="4200" dirty="0" smtClean="0">
                <a:solidFill>
                  <a:srgbClr val="6FFBFB"/>
                </a:solidFill>
              </a:rPr>
              <a:t>. </a:t>
            </a:r>
            <a:r>
              <a:rPr lang="ru-RU" sz="4200" dirty="0" err="1" smtClean="0">
                <a:solidFill>
                  <a:srgbClr val="6FFBFB"/>
                </a:solidFill>
              </a:rPr>
              <a:t>Condemned</a:t>
            </a:r>
            <a:endParaRPr lang="ru-RU" sz="4200" dirty="0" smtClean="0">
              <a:solidFill>
                <a:srgbClr val="6FFBFB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rgbClr val="6FFBFB"/>
                </a:solidFill>
              </a:rPr>
              <a:t/>
            </a:r>
            <a:br>
              <a:rPr lang="ru-RU" dirty="0" smtClean="0">
                <a:solidFill>
                  <a:srgbClr val="6FFBFB"/>
                </a:solidFill>
              </a:rPr>
            </a:br>
            <a:r>
              <a:rPr lang="en-US" sz="4300" dirty="0" smtClean="0">
                <a:solidFill>
                  <a:srgbClr val="6FFBFB"/>
                </a:solidFill>
              </a:rPr>
              <a:t>11</a:t>
            </a:r>
            <a:r>
              <a:rPr lang="ru-RU" sz="4300" dirty="0" smtClean="0">
                <a:solidFill>
                  <a:srgbClr val="6FFBFB"/>
                </a:solidFill>
              </a:rPr>
              <a:t>. </a:t>
            </a:r>
            <a:r>
              <a:rPr lang="ru-RU" sz="4300" dirty="0" err="1" smtClean="0">
                <a:solidFill>
                  <a:srgbClr val="6FFBFB"/>
                </a:solidFill>
              </a:rPr>
              <a:t>Clive</a:t>
            </a:r>
            <a:r>
              <a:rPr lang="ru-RU" sz="4300" dirty="0" smtClean="0">
                <a:solidFill>
                  <a:srgbClr val="6FFBFB"/>
                </a:solidFill>
              </a:rPr>
              <a:t> </a:t>
            </a:r>
            <a:r>
              <a:rPr lang="ru-RU" sz="4300" dirty="0" err="1" smtClean="0">
                <a:solidFill>
                  <a:srgbClr val="6FFBFB"/>
                </a:solidFill>
              </a:rPr>
              <a:t>Barker’s</a:t>
            </a:r>
            <a:r>
              <a:rPr lang="ru-RU" sz="4300" dirty="0" smtClean="0">
                <a:solidFill>
                  <a:srgbClr val="6FFBFB"/>
                </a:solidFill>
              </a:rPr>
              <a:t> </a:t>
            </a:r>
            <a:r>
              <a:rPr lang="ru-RU" sz="4300" dirty="0" err="1" smtClean="0">
                <a:solidFill>
                  <a:srgbClr val="6FFBFB"/>
                </a:solidFill>
              </a:rPr>
              <a:t>Jericho</a:t>
            </a:r>
            <a:endParaRPr lang="ru-RU" sz="4300" dirty="0" smtClean="0">
              <a:solidFill>
                <a:srgbClr val="6FFBFB"/>
              </a:solidFill>
            </a:endParaRPr>
          </a:p>
        </p:txBody>
      </p:sp>
      <p:pic>
        <p:nvPicPr>
          <p:cNvPr id="4" name="Рисунок 3" descr="http://im.ziffdavisinternational.com/t/ign_in/articlepage/w/world-of-warcraft-updates-its-10th-anniversary-pla/world-of-warcraft-updates-its-10th-anniversary-pla_zc6y.192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066800"/>
            <a:ext cx="137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wallpapersdesk.net/wp-content/uploads/2015/04/2413_grand_theft_auto_i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371600"/>
            <a:ext cx="1065213" cy="627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запретная игра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62600" y="1447800"/>
            <a:ext cx="1295400" cy="679410"/>
          </a:xfrm>
          <a:prstGeom prst="rect">
            <a:avLst/>
          </a:prstGeom>
        </p:spPr>
      </p:pic>
      <p:pic>
        <p:nvPicPr>
          <p:cNvPr id="7" name="Picture 2" descr="http://www.postalsite.info/images/news/p2udknew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47360" y="2209800"/>
            <a:ext cx="1091240" cy="662184"/>
          </a:xfrm>
          <a:prstGeom prst="rect">
            <a:avLst/>
          </a:prstGeom>
          <a:noFill/>
        </p:spPr>
      </p:pic>
      <p:pic>
        <p:nvPicPr>
          <p:cNvPr id="8" name="Рисунок 7" descr="http://cs323818.vk.me/v323818766/ff6/uHylz63qIkQ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67200" y="2372941"/>
            <a:ext cx="1295400" cy="74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i.ytimg.com/vi/dYfTxxWstQY/hqdefault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91201" y="2747417"/>
            <a:ext cx="1600200" cy="757784"/>
          </a:xfrm>
          <a:prstGeom prst="rect">
            <a:avLst/>
          </a:prstGeom>
          <a:noFill/>
        </p:spPr>
      </p:pic>
      <p:pic>
        <p:nvPicPr>
          <p:cNvPr id="10" name="Рисунок 9" descr="http://i.ytimg.com/vi/Hfnty0I3mFM/maxresdefault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0400" y="3962400"/>
            <a:ext cx="1106055" cy="756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www.victorygames.pl/img/news/images/lineage2wallpapervalakaea0.jpe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4219601"/>
            <a:ext cx="1371600" cy="8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horror-game.ru/Images/Resident%20Evil%204_cover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00799" y="4495800"/>
            <a:ext cx="1276927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assets2.ignimgs.com/2015/02/04/cco-boxartjpg-8e8f9e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29000" y="5346701"/>
            <a:ext cx="1676399" cy="114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://gamona-images.de/96300/scale,1056,1500,outside/56d6481b908834409822edd94f38f8f4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018321" y="5346701"/>
            <a:ext cx="868216" cy="134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400800"/>
          </a:xfrm>
        </p:spPr>
        <p:txBody>
          <a:bodyPr>
            <a:normAutofit fontScale="92500" lnSpcReduction="20000"/>
          </a:bodyPr>
          <a:lstStyle/>
          <a:p>
            <a:r>
              <a:rPr lang="ru-RU" sz="2200" dirty="0" smtClean="0"/>
              <a:t>Теперь предлагаю узнать топ 10 самых популярных компьютерных игр на 2015 год:</a:t>
            </a:r>
          </a:p>
          <a:p>
            <a:r>
              <a:rPr lang="en-US" sz="2200" dirty="0" smtClean="0">
                <a:solidFill>
                  <a:srgbClr val="FFFF00"/>
                </a:solidFill>
              </a:rPr>
              <a:t>1. The </a:t>
            </a:r>
            <a:r>
              <a:rPr lang="en-US" sz="2200" dirty="0" err="1" smtClean="0">
                <a:solidFill>
                  <a:srgbClr val="FFFF00"/>
                </a:solidFill>
              </a:rPr>
              <a:t>Witcher</a:t>
            </a:r>
            <a:r>
              <a:rPr lang="en-US" sz="2200" dirty="0" smtClean="0">
                <a:solidFill>
                  <a:srgbClr val="FFFF00"/>
                </a:solidFill>
              </a:rPr>
              <a:t> 3: Wild Hunt</a:t>
            </a:r>
            <a:endParaRPr lang="ru-RU" sz="2200" dirty="0" smtClean="0">
              <a:solidFill>
                <a:srgbClr val="FFFF00"/>
              </a:solidFill>
            </a:endParaRPr>
          </a:p>
          <a:p>
            <a:endParaRPr lang="en-US" sz="2200" dirty="0" smtClean="0">
              <a:solidFill>
                <a:srgbClr val="FFFF00"/>
              </a:solidFill>
            </a:endParaRPr>
          </a:p>
          <a:p>
            <a:r>
              <a:rPr lang="en-US" sz="2200" dirty="0" smtClean="0">
                <a:solidFill>
                  <a:srgbClr val="FFFF00"/>
                </a:solidFill>
              </a:rPr>
              <a:t>2. Grand Theft Auto V</a:t>
            </a:r>
          </a:p>
          <a:p>
            <a:endParaRPr lang="ru-RU" sz="2200" dirty="0" smtClean="0">
              <a:solidFill>
                <a:srgbClr val="FFFF00"/>
              </a:solidFill>
            </a:endParaRPr>
          </a:p>
          <a:p>
            <a:r>
              <a:rPr lang="en-US" sz="2200" dirty="0" smtClean="0">
                <a:solidFill>
                  <a:srgbClr val="FFFF00"/>
                </a:solidFill>
              </a:rPr>
              <a:t>3. Star Wars Battlefront</a:t>
            </a:r>
          </a:p>
          <a:p>
            <a:endParaRPr lang="ru-RU" sz="2200" dirty="0" smtClean="0">
              <a:solidFill>
                <a:srgbClr val="FFFF00"/>
              </a:solidFill>
            </a:endParaRPr>
          </a:p>
          <a:p>
            <a:r>
              <a:rPr lang="en-US" sz="2200" dirty="0" smtClean="0">
                <a:solidFill>
                  <a:srgbClr val="FFFF00"/>
                </a:solidFill>
              </a:rPr>
              <a:t>4. Fallout 4</a:t>
            </a:r>
          </a:p>
          <a:p>
            <a:endParaRPr lang="ru-RU" sz="2200" dirty="0" smtClean="0">
              <a:solidFill>
                <a:srgbClr val="FFFF00"/>
              </a:solidFill>
            </a:endParaRPr>
          </a:p>
          <a:p>
            <a:r>
              <a:rPr lang="en-US" sz="2200" dirty="0" smtClean="0">
                <a:solidFill>
                  <a:srgbClr val="FFFF00"/>
                </a:solidFill>
              </a:rPr>
              <a:t>5. </a:t>
            </a:r>
            <a:r>
              <a:rPr lang="en-US" sz="2200" dirty="0" err="1" smtClean="0">
                <a:solidFill>
                  <a:srgbClr val="FFFF00"/>
                </a:solidFill>
              </a:rPr>
              <a:t>StarCraft</a:t>
            </a:r>
            <a:r>
              <a:rPr lang="en-US" sz="2200" dirty="0" smtClean="0">
                <a:solidFill>
                  <a:srgbClr val="FFFF00"/>
                </a:solidFill>
              </a:rPr>
              <a:t> 2: Legacy of the Void</a:t>
            </a:r>
          </a:p>
          <a:p>
            <a:endParaRPr lang="ru-RU" sz="2200" dirty="0" smtClean="0">
              <a:solidFill>
                <a:srgbClr val="FFFF00"/>
              </a:solidFill>
            </a:endParaRPr>
          </a:p>
          <a:p>
            <a:r>
              <a:rPr lang="en-US" sz="2200" dirty="0" smtClean="0">
                <a:solidFill>
                  <a:srgbClr val="FFFF00"/>
                </a:solidFill>
              </a:rPr>
              <a:t>6. Metal Gear Solid V: The Phantom Pain</a:t>
            </a:r>
          </a:p>
          <a:p>
            <a:endParaRPr lang="ru-RU" sz="2200" dirty="0" smtClean="0">
              <a:solidFill>
                <a:srgbClr val="FFFF00"/>
              </a:solidFill>
            </a:endParaRPr>
          </a:p>
          <a:p>
            <a:r>
              <a:rPr lang="en-US" sz="2200" dirty="0" smtClean="0">
                <a:solidFill>
                  <a:srgbClr val="FFFF00"/>
                </a:solidFill>
              </a:rPr>
              <a:t>7. Rocket League</a:t>
            </a:r>
          </a:p>
          <a:p>
            <a:endParaRPr lang="ru-RU" sz="2200" dirty="0" smtClean="0">
              <a:solidFill>
                <a:srgbClr val="FFFF00"/>
              </a:solidFill>
            </a:endParaRPr>
          </a:p>
          <a:p>
            <a:r>
              <a:rPr lang="en-US" sz="2200" dirty="0" smtClean="0">
                <a:solidFill>
                  <a:srgbClr val="FFFF00"/>
                </a:solidFill>
              </a:rPr>
              <a:t>8. Cities: Skylines</a:t>
            </a:r>
          </a:p>
          <a:p>
            <a:endParaRPr lang="ru-RU" sz="2200" dirty="0" smtClean="0">
              <a:solidFill>
                <a:srgbClr val="FFFF00"/>
              </a:solidFill>
            </a:endParaRPr>
          </a:p>
          <a:p>
            <a:r>
              <a:rPr lang="en-US" sz="2200" dirty="0" smtClean="0">
                <a:solidFill>
                  <a:srgbClr val="FFFF00"/>
                </a:solidFill>
              </a:rPr>
              <a:t>9. ARK: Survival Evolved</a:t>
            </a:r>
          </a:p>
          <a:p>
            <a:endParaRPr lang="ru-RU" sz="2200" dirty="0" smtClean="0">
              <a:solidFill>
                <a:srgbClr val="FFFF00"/>
              </a:solidFill>
            </a:endParaRPr>
          </a:p>
          <a:p>
            <a:r>
              <a:rPr lang="en-US" sz="2200" dirty="0" smtClean="0">
                <a:solidFill>
                  <a:srgbClr val="FFFF00"/>
                </a:solidFill>
              </a:rPr>
              <a:t>10. Mad Max</a:t>
            </a:r>
          </a:p>
          <a:p>
            <a:endParaRPr lang="ru-RU" dirty="0"/>
          </a:p>
        </p:txBody>
      </p:sp>
      <p:pic>
        <p:nvPicPr>
          <p:cNvPr id="4" name="Picture 2" descr="http://wallpaperpost.com/wp-content/uploads/2015/03/maxresdefault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609600"/>
            <a:ext cx="2031398" cy="1143000"/>
          </a:xfrm>
          <a:prstGeom prst="rect">
            <a:avLst/>
          </a:prstGeom>
          <a:noFill/>
        </p:spPr>
      </p:pic>
      <p:pic>
        <p:nvPicPr>
          <p:cNvPr id="5" name="Picture 2" descr="http://images3.wikia.nocookie.net/__cb20130602115238/gtawiki/images/thumb/9/99/StandardX360-GTAV.png/545px-StandardX360-GTAV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9972" y="914400"/>
            <a:ext cx="811113" cy="1143000"/>
          </a:xfrm>
          <a:prstGeom prst="rect">
            <a:avLst/>
          </a:prstGeom>
          <a:noFill/>
        </p:spPr>
      </p:pic>
      <p:pic>
        <p:nvPicPr>
          <p:cNvPr id="6" name="Picture 2" descr="http://i.playground.ru/i/31/96/73/10/pix/imag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62800" y="1261196"/>
            <a:ext cx="1821873" cy="1024804"/>
          </a:xfrm>
          <a:prstGeom prst="rect">
            <a:avLst/>
          </a:prstGeom>
          <a:noFill/>
        </p:spPr>
      </p:pic>
      <p:pic>
        <p:nvPicPr>
          <p:cNvPr id="7" name="Picture 2" descr="http://www.hdwallpaper.nu/wp-content/uploads/2015/10/fallout-4-game-detail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1310" y="1905000"/>
            <a:ext cx="2046947" cy="1151408"/>
          </a:xfrm>
          <a:prstGeom prst="rect">
            <a:avLst/>
          </a:prstGeom>
          <a:noFill/>
        </p:spPr>
      </p:pic>
      <p:pic>
        <p:nvPicPr>
          <p:cNvPr id="8" name="Рисунок 7" descr="https://wallpaperscraft.com/image/starcraft_ii_legacy_of_the_void_starcraft_2015_blizzard_entertainment_99750_3840x240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93798" y="2286000"/>
            <a:ext cx="1385043" cy="1219200"/>
          </a:xfrm>
          <a:prstGeom prst="rect">
            <a:avLst/>
          </a:prstGeom>
          <a:noFill/>
        </p:spPr>
      </p:pic>
      <p:pic>
        <p:nvPicPr>
          <p:cNvPr id="9" name="Рисунок 8" descr="https://cakengames.files.wordpress.com/2015/08/metal_gear_solid_5_the_phantom_pain-high_resolution-big_boss-2560x144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86073" y="2667000"/>
            <a:ext cx="1651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cs628431.vk.me/v628431185/119f8/AQ_xLgIUCuE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25795" y="3509818"/>
            <a:ext cx="162877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wizzywizzyweb.gmgcdn.com/media/products/cities-skyline/boxart/thumbnail-cities-skyline_boxart_tall-296x346.jpg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57423" y="4034704"/>
            <a:ext cx="12573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s://i1.ytimg.com/vi/wwyzJLajNIE/hqdefault.jpg"/>
          <p:cNvPicPr/>
          <p:nvPr/>
        </p:nvPicPr>
        <p:blipFill>
          <a:blip r:embed="rId10"/>
          <a:srcRect t="12222" b="12222"/>
          <a:stretch>
            <a:fillRect/>
          </a:stretch>
        </p:blipFill>
        <p:spPr bwMode="auto">
          <a:xfrm>
            <a:off x="7192818" y="4720504"/>
            <a:ext cx="1905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i.ytimg.com/vi/2iCoo78VX44/maxresdefault.jpg"/>
          <p:cNvPicPr/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800599" y="5220855"/>
            <a:ext cx="1934689" cy="1179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286000"/>
            <a:ext cx="8991600" cy="4572000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Примеры последствий игр: </a:t>
            </a:r>
            <a:br>
              <a:rPr lang="ru-RU" dirty="0" smtClean="0"/>
            </a:br>
            <a:r>
              <a:rPr lang="ru-RU" dirty="0" smtClean="0"/>
              <a:t> </a:t>
            </a:r>
            <a:br>
              <a:rPr lang="ru-RU" dirty="0" smtClean="0"/>
            </a:br>
            <a:r>
              <a:rPr lang="ru-RU" i="1" dirty="0" smtClean="0">
                <a:solidFill>
                  <a:schemeClr val="accent6"/>
                </a:solidFill>
              </a:rPr>
              <a:t>Октябрь, 2005г. Китайская девочка очень любила играть в </a:t>
            </a:r>
            <a:r>
              <a:rPr lang="ru-RU" i="1" dirty="0" err="1" smtClean="0">
                <a:solidFill>
                  <a:schemeClr val="accent6"/>
                </a:solidFill>
              </a:rPr>
              <a:t>WoW</a:t>
            </a:r>
            <a:r>
              <a:rPr lang="ru-RU" i="1" dirty="0" smtClean="0">
                <a:solidFill>
                  <a:schemeClr val="accent6"/>
                </a:solidFill>
              </a:rPr>
              <a:t>. Чтобы не подвести товарищей по клану, играла с чрезмерной увлечённостью. Через несколько суток умерла, китайское сообщество </a:t>
            </a:r>
            <a:r>
              <a:rPr lang="ru-RU" i="1" dirty="0" err="1" smtClean="0">
                <a:solidFill>
                  <a:schemeClr val="accent6"/>
                </a:solidFill>
              </a:rPr>
              <a:t>WoW</a:t>
            </a:r>
            <a:r>
              <a:rPr lang="ru-RU" i="1" dirty="0" smtClean="0">
                <a:solidFill>
                  <a:schemeClr val="accent6"/>
                </a:solidFill>
              </a:rPr>
              <a:t> устроило для девочки </a:t>
            </a:r>
            <a:r>
              <a:rPr lang="ru-RU" i="1" dirty="0" err="1" smtClean="0">
                <a:solidFill>
                  <a:schemeClr val="accent6"/>
                </a:solidFill>
              </a:rPr>
              <a:t>онлайн-похороны</a:t>
            </a:r>
            <a:r>
              <a:rPr lang="ru-RU" i="1" dirty="0" smtClean="0">
                <a:solidFill>
                  <a:schemeClr val="accent6"/>
                </a:solidFill>
              </a:rPr>
              <a:t>.</a:t>
            </a:r>
          </a:p>
          <a:p>
            <a:r>
              <a:rPr lang="ru-RU" i="1" dirty="0" smtClean="0">
                <a:solidFill>
                  <a:schemeClr val="accent6"/>
                </a:solidFill>
              </a:rPr>
              <a:t>Великобритания, 2007. </a:t>
            </a:r>
            <a:r>
              <a:rPr lang="ru-RU" i="1" dirty="0" err="1" smtClean="0">
                <a:solidFill>
                  <a:schemeClr val="accent6"/>
                </a:solidFill>
              </a:rPr>
              <a:t>Дэниэл</a:t>
            </a:r>
            <a:r>
              <a:rPr lang="ru-RU" i="1" dirty="0" smtClean="0">
                <a:solidFill>
                  <a:schemeClr val="accent6"/>
                </a:solidFill>
              </a:rPr>
              <a:t> </a:t>
            </a:r>
            <a:r>
              <a:rPr lang="ru-RU" i="1" dirty="0" err="1" smtClean="0">
                <a:solidFill>
                  <a:schemeClr val="accent6"/>
                </a:solidFill>
              </a:rPr>
              <a:t>Пэтрик</a:t>
            </a:r>
            <a:r>
              <a:rPr lang="ru-RU" i="1" dirty="0" smtClean="0">
                <a:solidFill>
                  <a:schemeClr val="accent6"/>
                </a:solidFill>
              </a:rPr>
              <a:t> убил мать и покалечил отца за то, что ему запретили играть в любимый </a:t>
            </a:r>
            <a:r>
              <a:rPr lang="ru-RU" i="1" dirty="0" err="1" smtClean="0">
                <a:solidFill>
                  <a:schemeClr val="accent6"/>
                </a:solidFill>
              </a:rPr>
              <a:t>шутер</a:t>
            </a:r>
            <a:r>
              <a:rPr lang="ru-RU" i="1" dirty="0" smtClean="0">
                <a:solidFill>
                  <a:schemeClr val="accent6"/>
                </a:solidFill>
              </a:rPr>
              <a:t> </a:t>
            </a:r>
            <a:r>
              <a:rPr lang="ru-RU" i="1" dirty="0" err="1" smtClean="0">
                <a:solidFill>
                  <a:schemeClr val="accent6"/>
                </a:solidFill>
              </a:rPr>
              <a:t>Halo</a:t>
            </a:r>
            <a:r>
              <a:rPr lang="ru-RU" i="1" dirty="0" smtClean="0">
                <a:solidFill>
                  <a:schemeClr val="accent6"/>
                </a:solidFill>
              </a:rPr>
              <a:t> 3. Сын, проникнув в сейф, где лежал диск, нашел там 9-миллиметровый пистолет. Затем зашел к родителям, попросил закрыть глаза под предлогом сюрприза и выстрелил обоим в головы.</a:t>
            </a:r>
          </a:p>
          <a:p>
            <a:r>
              <a:rPr lang="ru-RU" i="1" dirty="0" smtClean="0">
                <a:solidFill>
                  <a:schemeClr val="accent6"/>
                </a:solidFill>
              </a:rPr>
              <a:t>2007г. Два подростка убили семилетнюю девочку. Наигравшись в </a:t>
            </a:r>
            <a:r>
              <a:rPr lang="ru-RU" i="1" dirty="0" err="1" smtClean="0">
                <a:solidFill>
                  <a:schemeClr val="accent6"/>
                </a:solidFill>
              </a:rPr>
              <a:t>Mortal</a:t>
            </a:r>
            <a:r>
              <a:rPr lang="ru-RU" i="1" dirty="0" smtClean="0">
                <a:solidFill>
                  <a:schemeClr val="accent6"/>
                </a:solidFill>
              </a:rPr>
              <a:t> </a:t>
            </a:r>
            <a:r>
              <a:rPr lang="ru-RU" i="1" dirty="0" err="1" smtClean="0">
                <a:solidFill>
                  <a:schemeClr val="accent6"/>
                </a:solidFill>
              </a:rPr>
              <a:t>Combat</a:t>
            </a:r>
            <a:r>
              <a:rPr lang="ru-RU" i="1" dirty="0" smtClean="0">
                <a:solidFill>
                  <a:schemeClr val="accent6"/>
                </a:solidFill>
              </a:rPr>
              <a:t>, сестра девочки и ее друг, решили отработать удары на младшей сестренке. </a:t>
            </a:r>
            <a:r>
              <a:rPr lang="ru-RU" i="1" dirty="0" err="1" smtClean="0">
                <a:solidFill>
                  <a:schemeClr val="accent6"/>
                </a:solidFill>
              </a:rPr>
              <a:t>Ламар</a:t>
            </a:r>
            <a:r>
              <a:rPr lang="ru-RU" i="1" dirty="0" smtClean="0">
                <a:solidFill>
                  <a:schemeClr val="accent6"/>
                </a:solidFill>
              </a:rPr>
              <a:t> </a:t>
            </a:r>
            <a:r>
              <a:rPr lang="ru-RU" i="1" dirty="0" err="1" smtClean="0">
                <a:solidFill>
                  <a:schemeClr val="accent6"/>
                </a:solidFill>
              </a:rPr>
              <a:t>Робертс,возомнив</a:t>
            </a:r>
            <a:r>
              <a:rPr lang="ru-RU" i="1" dirty="0" smtClean="0">
                <a:solidFill>
                  <a:schemeClr val="accent6"/>
                </a:solidFill>
              </a:rPr>
              <a:t> себя </a:t>
            </a:r>
            <a:r>
              <a:rPr lang="ru-RU" i="1" dirty="0" err="1" smtClean="0">
                <a:solidFill>
                  <a:schemeClr val="accent6"/>
                </a:solidFill>
              </a:rPr>
              <a:t>Jax'ом</a:t>
            </a:r>
            <a:r>
              <a:rPr lang="ru-RU" i="1" dirty="0" smtClean="0">
                <a:solidFill>
                  <a:schemeClr val="accent6"/>
                </a:solidFill>
              </a:rPr>
              <a:t>, испробовал любимое «</a:t>
            </a:r>
            <a:r>
              <a:rPr lang="ru-RU" i="1" dirty="0" err="1" smtClean="0">
                <a:solidFill>
                  <a:schemeClr val="accent6"/>
                </a:solidFill>
              </a:rPr>
              <a:t>добивание-бруталити</a:t>
            </a:r>
            <a:r>
              <a:rPr lang="ru-RU" i="1" dirty="0" smtClean="0">
                <a:solidFill>
                  <a:schemeClr val="accent6"/>
                </a:solidFill>
              </a:rPr>
              <a:t>». Девочка скончалась от множественных переломов и внутреннего кровотечения в шейном и спинном позвонках.</a:t>
            </a:r>
          </a:p>
          <a:p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Рисунок 3" descr="KMO_085447_05318_1_t210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67400" y="0"/>
            <a:ext cx="3048000" cy="2057400"/>
          </a:xfrm>
          <a:prstGeom prst="rect">
            <a:avLst/>
          </a:prstGeom>
        </p:spPr>
      </p:pic>
      <p:pic>
        <p:nvPicPr>
          <p:cNvPr id="5" name="Рисунок 4" descr="d126f7480ea5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" y="0"/>
            <a:ext cx="3657600" cy="20574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 правом верхнем углу найдите значок под названием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 правом верхнем углу найдите значок под названием</Template>
  <TotalTime>565</TotalTime>
  <Words>403</Words>
  <Application>Microsoft Office PowerPoint</Application>
  <PresentationFormat>Экран (4:3)</PresentationFormat>
  <Paragraphs>83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Cambria</vt:lpstr>
      <vt:lpstr>Times New Roman</vt:lpstr>
      <vt:lpstr>В правом верхнем углу найдите значок под названием</vt:lpstr>
      <vt:lpstr>Исследовательский проект  на тему : Влияние игр на психику ребёнка</vt:lpstr>
      <vt:lpstr>Гипотеза проекта</vt:lpstr>
      <vt:lpstr>Презентация PowerPoint</vt:lpstr>
      <vt:lpstr>Презентация PowerPoint</vt:lpstr>
      <vt:lpstr>Влияние компьютерных игр на детей: психическое здоровье</vt:lpstr>
      <vt:lpstr>Искаженное мировосприятие – беда современных детей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Источники  http://www.vashaibolit.ru/9376-kak-vliyayut-kompyuternye-igry-na-psihiku-cheloveka.html  http://erketai.kz/mama-rebenok/erketai-kz-na-russkom/vlyanie-komputernih-igr-na-psihiku-i-povedenie-detei/  http://do.gendocs.ru/docs/index-289157.html#8991635 http://www.sympaty.net/20140711/vliyanie-kompyuternyx-igr-na-detej/  http://mitka.bloger.by/640/   http://brjunetka.ru/top-10-luchshih-kompyuternyih-igr-dlya-detey/#ixzz3tqWc3mQp   http://topstens.ru/top-10-luchshie-kompyuternyj-igry-2015-goda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ZamDir</cp:lastModifiedBy>
  <cp:revision>56</cp:revision>
  <dcterms:created xsi:type="dcterms:W3CDTF">2015-11-14T10:05:31Z</dcterms:created>
  <dcterms:modified xsi:type="dcterms:W3CDTF">2016-05-11T11:25:02Z</dcterms:modified>
</cp:coreProperties>
</file>