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  <p:sldMasterId id="2147483854" r:id="rId2"/>
    <p:sldMasterId id="2147483896" r:id="rId3"/>
  </p:sldMasterIdLst>
  <p:sldIdLst>
    <p:sldId id="256" r:id="rId4"/>
    <p:sldId id="262" r:id="rId5"/>
    <p:sldId id="259" r:id="rId6"/>
    <p:sldId id="257" r:id="rId7"/>
    <p:sldId id="258" r:id="rId8"/>
    <p:sldId id="260" r:id="rId9"/>
    <p:sldId id="261" r:id="rId10"/>
    <p:sldId id="264" r:id="rId11"/>
    <p:sldId id="265" r:id="rId12"/>
    <p:sldId id="26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FED0-A6F2-4A2E-805D-BE6C933DF3F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CE42-64A0-4353-8A82-0BCDF17BD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025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FED0-A6F2-4A2E-805D-BE6C933DF3F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CE42-64A0-4353-8A82-0BCDF17BD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225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FED0-A6F2-4A2E-805D-BE6C933DF3F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CE42-64A0-4353-8A82-0BCDF17BD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721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FED0-A6F2-4A2E-805D-BE6C933DF3F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CE42-64A0-4353-8A82-0BCDF17BD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800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FED0-A6F2-4A2E-805D-BE6C933DF3F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CE42-64A0-4353-8A82-0BCDF17BD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02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FED0-A6F2-4A2E-805D-BE6C933DF3F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CE42-64A0-4353-8A82-0BCDF17BD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901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FED0-A6F2-4A2E-805D-BE6C933DF3F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CE42-64A0-4353-8A82-0BCDF17BD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140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FED0-A6F2-4A2E-805D-BE6C933DF3F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CE42-64A0-4353-8A82-0BCDF17BDD7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796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FED0-A6F2-4A2E-805D-BE6C933DF3F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CE42-64A0-4353-8A82-0BCDF17BDD7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25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FED0-A6F2-4A2E-805D-BE6C933DF3F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CE42-64A0-4353-8A82-0BCDF17BD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261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FED0-A6F2-4A2E-805D-BE6C933DF3F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CE42-64A0-4353-8A82-0BCDF17BD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655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FED0-A6F2-4A2E-805D-BE6C933DF3F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CE42-64A0-4353-8A82-0BCDF17BD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1065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FED0-A6F2-4A2E-805D-BE6C933DF3F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CE42-64A0-4353-8A82-0BCDF17BD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875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FED0-A6F2-4A2E-805D-BE6C933DF3F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CE42-64A0-4353-8A82-0BCDF17BD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453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FED0-A6F2-4A2E-805D-BE6C933DF3F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CE42-64A0-4353-8A82-0BCDF17BD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406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35FED0-A6F2-4A2E-805D-BE6C933DF3F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4CE42-64A0-4353-8A82-0BCDF17BDD7A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8985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FED0-A6F2-4A2E-805D-BE6C933DF3F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CE42-64A0-4353-8A82-0BCDF17BD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1794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FED0-A6F2-4A2E-805D-BE6C933DF3F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CE42-64A0-4353-8A82-0BCDF17BD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2871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FED0-A6F2-4A2E-805D-BE6C933DF3F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CE42-64A0-4353-8A82-0BCDF17BD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606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FED0-A6F2-4A2E-805D-BE6C933DF3F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CE42-64A0-4353-8A82-0BCDF17BD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6248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FED0-A6F2-4A2E-805D-BE6C933DF3F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CE42-64A0-4353-8A82-0BCDF17BD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5811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FED0-A6F2-4A2E-805D-BE6C933DF3F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CE42-64A0-4353-8A82-0BCDF17BD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85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FED0-A6F2-4A2E-805D-BE6C933DF3F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CE42-64A0-4353-8A82-0BCDF17BD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2601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FED0-A6F2-4A2E-805D-BE6C933DF3F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CE42-64A0-4353-8A82-0BCDF17BD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350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FED0-A6F2-4A2E-805D-BE6C933DF3F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CE42-64A0-4353-8A82-0BCDF17BD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3848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FED0-A6F2-4A2E-805D-BE6C933DF3F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CE42-64A0-4353-8A82-0BCDF17BD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8889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FED0-A6F2-4A2E-805D-BE6C933DF3F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CE42-64A0-4353-8A82-0BCDF17BD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1027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FED0-A6F2-4A2E-805D-BE6C933DF3F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CE42-64A0-4353-8A82-0BCDF17BDD7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09356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FED0-A6F2-4A2E-805D-BE6C933DF3F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CE42-64A0-4353-8A82-0BCDF17BD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7671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FED0-A6F2-4A2E-805D-BE6C933DF3F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CE42-64A0-4353-8A82-0BCDF17BD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5615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FED0-A6F2-4A2E-805D-BE6C933DF3F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CE42-64A0-4353-8A82-0BCDF17BD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0794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FED0-A6F2-4A2E-805D-BE6C933DF3F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CE42-64A0-4353-8A82-0BCDF17BD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8845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FED0-A6F2-4A2E-805D-BE6C933DF3F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CE42-64A0-4353-8A82-0BCDF17BD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09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FED0-A6F2-4A2E-805D-BE6C933DF3F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CE42-64A0-4353-8A82-0BCDF17BD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907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FED0-A6F2-4A2E-805D-BE6C933DF3F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CE42-64A0-4353-8A82-0BCDF17BDD7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74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FED0-A6F2-4A2E-805D-BE6C933DF3F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CE42-64A0-4353-8A82-0BCDF17BDD7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06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FED0-A6F2-4A2E-805D-BE6C933DF3F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CE42-64A0-4353-8A82-0BCDF17BD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349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FED0-A6F2-4A2E-805D-BE6C933DF3F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CE42-64A0-4353-8A82-0BCDF17BD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02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FED0-A6F2-4A2E-805D-BE6C933DF3F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CE42-64A0-4353-8A82-0BCDF17BD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266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735FED0-A6F2-4A2E-805D-BE6C933DF3F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4CE42-64A0-4353-8A82-0BCDF17BD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20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735FED0-A6F2-4A2E-805D-BE6C933DF3F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4CE42-64A0-4353-8A82-0BCDF17BD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36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35FED0-A6F2-4A2E-805D-BE6C933DF3F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4CE42-64A0-4353-8A82-0BCDF17BD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72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2" r:id="rId16"/>
    <p:sldLayoutId id="21474839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tvet.mail.ru/question/8319252" TargetMode="External"/><Relationship Id="rId2" Type="http://schemas.openxmlformats.org/officeDocument/2006/relationships/hyperlink" Target="http://shkolazhizni.ru/computers" TargetMode="External"/><Relationship Id="rId1" Type="http://schemas.openxmlformats.org/officeDocument/2006/relationships/slideLayout" Target="../slideLayouts/slideLayout28.xml"/><Relationship Id="rId5" Type="http://schemas.openxmlformats.org/officeDocument/2006/relationships/hyperlink" Target="http://www.stepandstep.ru/catalog/know/127427/istoriya-vozniknoveniya-simvola--sobaka.html" TargetMode="External"/><Relationship Id="rId4" Type="http://schemas.openxmlformats.org/officeDocument/2006/relationships/hyperlink" Target="http://pikabu.ru/story/proiskhozhdenie_simvola__220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813927" y="253378"/>
            <a:ext cx="9755187" cy="27665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E-mail </a:t>
            </a:r>
            <a:r>
              <a:rPr lang="ru-RU" dirty="0" smtClean="0">
                <a:solidFill>
                  <a:schemeClr val="tx1"/>
                </a:solidFill>
              </a:rPr>
              <a:t>и почему </a:t>
            </a:r>
            <a:r>
              <a:rPr lang="en-US" dirty="0" smtClean="0">
                <a:solidFill>
                  <a:schemeClr val="tx1"/>
                </a:solidFill>
              </a:rPr>
              <a:t>@</a:t>
            </a:r>
            <a:r>
              <a:rPr lang="ru-RU" dirty="0" smtClean="0">
                <a:solidFill>
                  <a:schemeClr val="tx1"/>
                </a:solidFill>
              </a:rPr>
              <a:t> называют «собакой»?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871920" y="3208995"/>
            <a:ext cx="9755187" cy="550333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Подготовил презентацию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  <a:r>
              <a:rPr lang="ru-RU" sz="2000" dirty="0" smtClean="0">
                <a:solidFill>
                  <a:schemeClr val="tx1"/>
                </a:solidFill>
              </a:rPr>
              <a:t> ученик 5б класса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Калинин Денис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Руководитель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  <a:r>
              <a:rPr lang="ru-RU" sz="2000" dirty="0" smtClean="0">
                <a:solidFill>
                  <a:schemeClr val="tx1"/>
                </a:solidFill>
              </a:rPr>
              <a:t> учитель информатики и ИКТ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Сергеева Наталия Николаевна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64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807" y="0"/>
            <a:ext cx="10236537" cy="4853379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Источники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http://shkolazhizni.ru/archive/0/n-7999/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yandex.ru/images/search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en-US" sz="2400" dirty="0" smtClean="0">
                <a:solidFill>
                  <a:schemeClr val="tx1"/>
                </a:solidFill>
                <a:hlinkClick r:id="rId2"/>
              </a:rPr>
              <a:t>shkolazhizni.ru/computers</a:t>
            </a:r>
            <a:r>
              <a:rPr lang="en-US" sz="2400" dirty="0">
                <a:solidFill>
                  <a:schemeClr val="tx1"/>
                </a:solidFill>
              </a:rPr>
              <a:t>/articles/7999/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sz="2400" dirty="0" smtClean="0">
                <a:solidFill>
                  <a:schemeClr val="tx1"/>
                </a:solidFill>
                <a:hlinkClick r:id="rId3"/>
              </a:rPr>
              <a:t>otvet.mail.ru/question/8319252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  <a:hlinkClick r:id="rId4"/>
              </a:rPr>
              <a:t>http</a:t>
            </a:r>
            <a:r>
              <a:rPr lang="en-US" sz="2400" dirty="0" smtClean="0">
                <a:solidFill>
                  <a:schemeClr val="tx1"/>
                </a:solidFill>
                <a:hlinkClick r:id="rId4"/>
              </a:rPr>
              <a:t>:</a:t>
            </a:r>
            <a:r>
              <a:rPr lang="ru-RU" sz="2400" dirty="0">
                <a:solidFill>
                  <a:schemeClr val="tx1"/>
                </a:solidFill>
                <a:hlinkClick r:id="rId4"/>
              </a:rPr>
              <a:t>/</a:t>
            </a:r>
            <a:r>
              <a:rPr lang="en-US" sz="2400" dirty="0" smtClean="0">
                <a:solidFill>
                  <a:schemeClr val="tx1"/>
                </a:solidFill>
                <a:hlinkClick r:id="rId4"/>
              </a:rPr>
              <a:t>/pikabu.ru/story/proiskhozhdenie_simvola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__</a:t>
            </a:r>
            <a:r>
              <a:rPr lang="en-US" sz="2400" dirty="0" smtClean="0">
                <a:solidFill>
                  <a:schemeClr val="tx1"/>
                </a:solidFill>
                <a:hlinkClick r:id="rId4"/>
              </a:rPr>
              <a:t>2203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  <a:hlinkClick r:id="rId5"/>
              </a:rPr>
              <a:t>http://www.stepandstep.ru/catalog/know/127427/istoriya-vozniknoveniya-simvola--</a:t>
            </a:r>
            <a:r>
              <a:rPr lang="en-US" sz="2400" dirty="0" smtClean="0">
                <a:solidFill>
                  <a:schemeClr val="tx1"/>
                </a:solidFill>
                <a:hlinkClick r:id="rId5"/>
              </a:rPr>
              <a:t>sobaka.html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http://nayazyke.ru/istoriya-znaka</a:t>
            </a:r>
            <a:r>
              <a:rPr lang="en-US" sz="2400" dirty="0" smtClean="0">
                <a:solidFill>
                  <a:schemeClr val="tx1"/>
                </a:solidFill>
              </a:rPr>
              <a:t>/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6000" dirty="0" smtClean="0">
                <a:solidFill>
                  <a:schemeClr val="tx1"/>
                </a:solidFill>
              </a:rPr>
              <a:t>Спасибо за внимание!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15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3640"/>
            <a:ext cx="10236536" cy="3026535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Давным-давно</a:t>
            </a:r>
            <a:r>
              <a:rPr lang="en-US" sz="2800" dirty="0" smtClean="0">
                <a:solidFill>
                  <a:schemeClr val="tx1"/>
                </a:solidFill>
              </a:rPr>
              <a:t>,</a:t>
            </a:r>
            <a:r>
              <a:rPr lang="ru-RU" sz="2800" dirty="0" smtClean="0">
                <a:solidFill>
                  <a:schemeClr val="tx1"/>
                </a:solidFill>
              </a:rPr>
              <a:t> когда компьютеры были большими</a:t>
            </a:r>
            <a:r>
              <a:rPr lang="en-US" sz="2800" dirty="0" smtClean="0">
                <a:solidFill>
                  <a:schemeClr val="tx1"/>
                </a:solidFill>
              </a:rPr>
              <a:t>,</a:t>
            </a:r>
            <a:r>
              <a:rPr lang="ru-RU" sz="2800" dirty="0" smtClean="0">
                <a:solidFill>
                  <a:schemeClr val="tx1"/>
                </a:solidFill>
              </a:rPr>
              <a:t> а дисплеи – исключительно текстовыми</a:t>
            </a:r>
            <a:r>
              <a:rPr lang="en-US" sz="2800" dirty="0" smtClean="0">
                <a:solidFill>
                  <a:schemeClr val="tx1"/>
                </a:solidFill>
              </a:rPr>
              <a:t>,</a:t>
            </a:r>
            <a:r>
              <a:rPr lang="ru-RU" sz="2800" dirty="0" smtClean="0">
                <a:solidFill>
                  <a:schemeClr val="tx1"/>
                </a:solidFill>
              </a:rPr>
              <a:t> жила-была популярная игра с немудрящим названием «</a:t>
            </a:r>
            <a:r>
              <a:rPr lang="en-US" sz="2800" dirty="0" smtClean="0">
                <a:solidFill>
                  <a:schemeClr val="tx1"/>
                </a:solidFill>
              </a:rPr>
              <a:t>Adventure</a:t>
            </a:r>
            <a:r>
              <a:rPr lang="ru-RU" sz="2800" dirty="0" smtClean="0">
                <a:solidFill>
                  <a:schemeClr val="tx1"/>
                </a:solidFill>
              </a:rPr>
              <a:t>» («Приключение»)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r>
              <a:rPr lang="ru-RU" sz="2800" dirty="0" smtClean="0">
                <a:solidFill>
                  <a:schemeClr val="tx1"/>
                </a:solidFill>
              </a:rPr>
              <a:t> Смыслом ее было путешествие по созданному компьютером лабиринту в поисках сокровищ и сражения с вредоносными подземными существами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r>
              <a:rPr lang="ru-RU" sz="2800" dirty="0" smtClean="0">
                <a:solidFill>
                  <a:schemeClr val="tx1"/>
                </a:solidFill>
              </a:rPr>
              <a:t> При этом лабиринт на экране был нарисован символами «!»</a:t>
            </a:r>
            <a:r>
              <a:rPr lang="en-US" sz="2800" dirty="0" smtClean="0">
                <a:solidFill>
                  <a:schemeClr val="tx1"/>
                </a:solidFill>
              </a:rPr>
              <a:t>,</a:t>
            </a:r>
            <a:r>
              <a:rPr lang="ru-RU" sz="2800" dirty="0" smtClean="0">
                <a:solidFill>
                  <a:schemeClr val="tx1"/>
                </a:solidFill>
              </a:rPr>
              <a:t> «+»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 smtClean="0">
                <a:solidFill>
                  <a:schemeClr val="tx1"/>
                </a:solidFill>
              </a:rPr>
              <a:t>и «-»</a:t>
            </a:r>
            <a:r>
              <a:rPr lang="en-US" sz="2800" dirty="0" smtClean="0">
                <a:solidFill>
                  <a:schemeClr val="tx1"/>
                </a:solidFill>
              </a:rPr>
              <a:t>,</a:t>
            </a:r>
            <a:r>
              <a:rPr lang="ru-RU" sz="2800" dirty="0" smtClean="0">
                <a:solidFill>
                  <a:schemeClr val="tx1"/>
                </a:solidFill>
              </a:rPr>
              <a:t> а играющий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 smtClean="0">
                <a:solidFill>
                  <a:schemeClr val="tx1"/>
                </a:solidFill>
              </a:rPr>
              <a:t>клады и враждебные монстры обозначались различными буквами и значками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r>
              <a:rPr lang="ru-RU" sz="2800" dirty="0" smtClean="0">
                <a:solidFill>
                  <a:schemeClr val="tx1"/>
                </a:solidFill>
              </a:rPr>
              <a:t> У игрока был помощник – пёс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r>
              <a:rPr lang="ru-RU" sz="2800" dirty="0" smtClean="0">
                <a:solidFill>
                  <a:schemeClr val="tx1"/>
                </a:solidFill>
              </a:rPr>
              <a:t> Обозначался он значком </a:t>
            </a:r>
            <a:r>
              <a:rPr lang="en-US" sz="2800" dirty="0" smtClean="0">
                <a:solidFill>
                  <a:schemeClr val="tx1"/>
                </a:solidFill>
              </a:rPr>
              <a:t>@.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37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834" y="1072166"/>
            <a:ext cx="10396882" cy="1151965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Как появился символ </a:t>
            </a:r>
            <a:r>
              <a:rPr lang="en-US" sz="2800" dirty="0" smtClean="0">
                <a:solidFill>
                  <a:schemeClr val="tx1"/>
                </a:solidFill>
              </a:rPr>
              <a:t>@,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и почему мы называем его собакой? Вряд ли среди Интернет-аудитории встретится человек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 smtClean="0">
                <a:solidFill>
                  <a:schemeClr val="tx1"/>
                </a:solidFill>
              </a:rPr>
              <a:t>которому незнаком этот символ </a:t>
            </a:r>
            <a:r>
              <a:rPr lang="en-US" sz="2800" dirty="0" smtClean="0">
                <a:solidFill>
                  <a:schemeClr val="tx1"/>
                </a:solidFill>
              </a:rPr>
              <a:t>@. </a:t>
            </a:r>
            <a:r>
              <a:rPr lang="ru-RU" sz="2800" dirty="0" smtClean="0">
                <a:solidFill>
                  <a:schemeClr val="tx1"/>
                </a:solidFill>
              </a:rPr>
              <a:t>На сетевых просторах он используется в качестве разделителя между именем пользователя и именем хоста в синтаксисе адреса электронной почты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s://im1-tub-ru.yandex.net/i?id=e644f16d7f320d69dd0a423a14c9d493&amp;n=33&amp;h=190&amp;w=28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675683"/>
            <a:ext cx="4790225" cy="318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02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0239" y="426959"/>
            <a:ext cx="9404723" cy="2123057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История написания значка </a:t>
            </a:r>
            <a:r>
              <a:rPr lang="en-US" sz="5400" dirty="0" smtClean="0">
                <a:solidFill>
                  <a:schemeClr val="tx1"/>
                </a:solidFill>
              </a:rPr>
              <a:t>@</a:t>
            </a: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i.idnes.cz/07/043/nesd/PKA1a7f91_At_sign_evolutio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5775" y="3067050"/>
            <a:ext cx="57150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68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526" y="384138"/>
            <a:ext cx="9404723" cy="140053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Рэй </a:t>
            </a:r>
            <a:r>
              <a:rPr lang="ru-RU" sz="4000" dirty="0" err="1" smtClean="0">
                <a:solidFill>
                  <a:schemeClr val="tx1"/>
                </a:solidFill>
              </a:rPr>
              <a:t>Томлинсон</a:t>
            </a:r>
            <a:r>
              <a:rPr lang="ru-RU" sz="4000" dirty="0" smtClean="0">
                <a:solidFill>
                  <a:schemeClr val="tx1"/>
                </a:solidFill>
              </a:rPr>
              <a:t> первым придумал </a:t>
            </a:r>
            <a:r>
              <a:rPr lang="en-US" sz="4000" dirty="0" smtClean="0">
                <a:solidFill>
                  <a:schemeClr val="tx1"/>
                </a:solidFill>
              </a:rPr>
              <a:t>E-mail </a:t>
            </a:r>
            <a:r>
              <a:rPr lang="ru-RU" sz="4000" dirty="0" smtClean="0">
                <a:solidFill>
                  <a:schemeClr val="tx1"/>
                </a:solidFill>
              </a:rPr>
              <a:t>адреса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www.peoples.ru/technics/programmer/ray_tomlinson/tomlinson_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9433" y="2063750"/>
            <a:ext cx="2207683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80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Современное официальное название символа «коммерческое </a:t>
            </a:r>
            <a:r>
              <a:rPr lang="en-US" sz="3200" dirty="0" smtClean="0">
                <a:solidFill>
                  <a:schemeClr val="tx1"/>
                </a:solidFill>
              </a:rPr>
              <a:t>at</a:t>
            </a:r>
            <a:r>
              <a:rPr lang="ru-RU" sz="3200" dirty="0" smtClean="0">
                <a:solidFill>
                  <a:schemeClr val="tx1"/>
                </a:solidFill>
              </a:rPr>
              <a:t>» берёт своё происхождение из счётов</a:t>
            </a:r>
            <a:r>
              <a:rPr lang="en-US" sz="3200" dirty="0" smtClean="0">
                <a:solidFill>
                  <a:schemeClr val="tx1"/>
                </a:solidFill>
              </a:rPr>
              <a:t>,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например</a:t>
            </a:r>
            <a:r>
              <a:rPr lang="en-US" sz="3200" dirty="0" smtClean="0">
                <a:solidFill>
                  <a:schemeClr val="tx1"/>
                </a:solidFill>
              </a:rPr>
              <a:t>,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7 </a:t>
            </a:r>
            <a:r>
              <a:rPr lang="en-US" sz="3200" dirty="0" smtClean="0">
                <a:solidFill>
                  <a:schemeClr val="tx1"/>
                </a:solidFill>
              </a:rPr>
              <a:t>widgets @ $2 each = 14$. 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s://im3-tub-ru.yandex.net/i?id=e78f6f6f56c0ef93ce588c93d11d344d&amp;n=33&amp;h=190&amp;w=290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2150" y="2814637"/>
            <a:ext cx="27622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36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Поиски истоков символа </a:t>
            </a:r>
            <a:r>
              <a:rPr lang="en-US" sz="3200" dirty="0" smtClean="0">
                <a:solidFill>
                  <a:schemeClr val="tx1"/>
                </a:solidFill>
              </a:rPr>
              <a:t>@ </a:t>
            </a:r>
            <a:r>
              <a:rPr lang="ru-RU" sz="3200" dirty="0" smtClean="0">
                <a:solidFill>
                  <a:schemeClr val="tx1"/>
                </a:solidFill>
              </a:rPr>
              <a:t>уводят нас по меньшей мере в </a:t>
            </a:r>
            <a:r>
              <a:rPr lang="en-US" sz="3200" dirty="0" smtClean="0">
                <a:solidFill>
                  <a:schemeClr val="tx1"/>
                </a:solidFill>
              </a:rPr>
              <a:t>XV</a:t>
            </a:r>
            <a:r>
              <a:rPr lang="ru-RU" sz="3200" dirty="0" smtClean="0">
                <a:solidFill>
                  <a:schemeClr val="tx1"/>
                </a:solidFill>
              </a:rPr>
              <a:t> век</a:t>
            </a:r>
            <a:r>
              <a:rPr lang="en-US" sz="3200" dirty="0" smtClean="0">
                <a:solidFill>
                  <a:schemeClr val="tx1"/>
                </a:solidFill>
              </a:rPr>
              <a:t>,</a:t>
            </a:r>
            <a:r>
              <a:rPr lang="ru-RU" sz="3200" dirty="0" smtClean="0">
                <a:solidFill>
                  <a:schemeClr val="tx1"/>
                </a:solidFill>
              </a:rPr>
              <a:t> а возможно</a:t>
            </a:r>
            <a:r>
              <a:rPr lang="en-US" sz="3200" dirty="0" smtClean="0">
                <a:solidFill>
                  <a:schemeClr val="tx1"/>
                </a:solidFill>
              </a:rPr>
              <a:t>,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еще </a:t>
            </a:r>
            <a:r>
              <a:rPr lang="ru-RU" sz="3200" dirty="0" smtClean="0">
                <a:solidFill>
                  <a:schemeClr val="tx1"/>
                </a:solidFill>
              </a:rPr>
              <a:t>дальше</a:t>
            </a:r>
            <a:r>
              <a:rPr lang="ru-RU" sz="3200" dirty="0">
                <a:solidFill>
                  <a:schemeClr val="tx1"/>
                </a:solidFill>
              </a:rPr>
              <a:t>. Профессор </a:t>
            </a:r>
            <a:r>
              <a:rPr lang="ru-RU" sz="3200" dirty="0" err="1">
                <a:solidFill>
                  <a:schemeClr val="tx1"/>
                </a:solidFill>
              </a:rPr>
              <a:t>Джорджио</a:t>
            </a:r>
            <a:r>
              <a:rPr lang="ru-RU" sz="3200" dirty="0">
                <a:solidFill>
                  <a:schemeClr val="tx1"/>
                </a:solidFill>
              </a:rPr>
              <a:t> Стабиле (</a:t>
            </a:r>
            <a:r>
              <a:rPr lang="en-US" sz="3200" dirty="0">
                <a:solidFill>
                  <a:schemeClr val="tx1"/>
                </a:solidFill>
              </a:rPr>
              <a:t>Giorgio Stabile) </a:t>
            </a:r>
            <a:r>
              <a:rPr lang="ru-RU" sz="3200" dirty="0">
                <a:solidFill>
                  <a:schemeClr val="tx1"/>
                </a:solidFill>
              </a:rPr>
              <a:t>выдвинул такую гипотезу.  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126" name="Picture 6" descr="https://im0-tub-ru.yandex.net/i?id=1e9b11ffc9715d52c10d54143443ffe2&amp;n=33&amp;h=190&amp;w=211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8387" y="2814637"/>
            <a:ext cx="200977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13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63651"/>
            <a:ext cx="9404723" cy="140053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                                     в разных странах «собака» называется по разному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Болгария </a:t>
            </a:r>
            <a:r>
              <a:rPr lang="ru-RU" sz="2400" dirty="0">
                <a:solidFill>
                  <a:schemeClr val="tx1"/>
                </a:solidFill>
              </a:rPr>
              <a:t>– </a:t>
            </a:r>
            <a:r>
              <a:rPr lang="ru-RU" sz="2400" dirty="0" err="1">
                <a:solidFill>
                  <a:schemeClr val="tx1"/>
                </a:solidFill>
              </a:rPr>
              <a:t>кльомба</a:t>
            </a:r>
            <a:r>
              <a:rPr lang="ru-RU" sz="2400" dirty="0">
                <a:solidFill>
                  <a:schemeClr val="tx1"/>
                </a:solidFill>
              </a:rPr>
              <a:t> или </a:t>
            </a:r>
            <a:r>
              <a:rPr lang="ru-RU" sz="2400" dirty="0" err="1">
                <a:solidFill>
                  <a:schemeClr val="tx1"/>
                </a:solidFill>
              </a:rPr>
              <a:t>маймунско</a:t>
            </a:r>
            <a:r>
              <a:rPr lang="ru-RU" sz="2400" dirty="0">
                <a:solidFill>
                  <a:schemeClr val="tx1"/>
                </a:solidFill>
              </a:rPr>
              <a:t> а («обезьяна А</a:t>
            </a:r>
            <a:r>
              <a:rPr lang="ru-RU" sz="2400" dirty="0" smtClean="0">
                <a:solidFill>
                  <a:schemeClr val="tx1"/>
                </a:solidFill>
              </a:rPr>
              <a:t>»),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Нидерланды – </a:t>
            </a:r>
            <a:r>
              <a:rPr lang="ru-RU" sz="2400" dirty="0" err="1">
                <a:solidFill>
                  <a:schemeClr val="tx1"/>
                </a:solidFill>
              </a:rPr>
              <a:t>apenstaartje</a:t>
            </a:r>
            <a:r>
              <a:rPr lang="ru-RU" sz="2400" dirty="0">
                <a:solidFill>
                  <a:schemeClr val="tx1"/>
                </a:solidFill>
              </a:rPr>
              <a:t> («обезьяний хвостик»),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Израиль – «</a:t>
            </a:r>
            <a:r>
              <a:rPr lang="ru-RU" sz="2400" dirty="0" err="1">
                <a:solidFill>
                  <a:schemeClr val="tx1"/>
                </a:solidFill>
              </a:rPr>
              <a:t>штрудель</a:t>
            </a:r>
            <a:r>
              <a:rPr lang="ru-RU" sz="2400" dirty="0">
                <a:solidFill>
                  <a:schemeClr val="tx1"/>
                </a:solidFill>
              </a:rPr>
              <a:t>»,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Испания – как и мера веса «</a:t>
            </a:r>
            <a:r>
              <a:rPr lang="ru-RU" sz="2400" dirty="0" err="1">
                <a:solidFill>
                  <a:schemeClr val="tx1"/>
                </a:solidFill>
              </a:rPr>
              <a:t>arroba</a:t>
            </a:r>
            <a:r>
              <a:rPr lang="ru-RU" sz="2400" dirty="0">
                <a:solidFill>
                  <a:schemeClr val="tx1"/>
                </a:solidFill>
              </a:rPr>
              <a:t>»,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Франция – та же мера веса «</a:t>
            </a:r>
            <a:r>
              <a:rPr lang="ru-RU" sz="2400" dirty="0" err="1">
                <a:solidFill>
                  <a:schemeClr val="tx1"/>
                </a:solidFill>
              </a:rPr>
              <a:t>arrobase</a:t>
            </a:r>
            <a:r>
              <a:rPr lang="ru-RU" sz="2400" dirty="0">
                <a:solidFill>
                  <a:schemeClr val="tx1"/>
                </a:solidFill>
              </a:rPr>
              <a:t>»,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Германия, Польша – обезьяний хвост, обезьянье ухо, скрепка, обезьяна,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Италия – «</a:t>
            </a:r>
            <a:r>
              <a:rPr lang="ru-RU" sz="2400" dirty="0" err="1">
                <a:solidFill>
                  <a:schemeClr val="tx1"/>
                </a:solidFill>
              </a:rPr>
              <a:t>chiocciola</a:t>
            </a:r>
            <a:r>
              <a:rPr lang="ru-RU" sz="2400" dirty="0">
                <a:solidFill>
                  <a:schemeClr val="tx1"/>
                </a:solidFill>
              </a:rPr>
              <a:t>» – улитка,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Дания, Норвегия, Швеция – «</a:t>
            </a:r>
            <a:r>
              <a:rPr lang="ru-RU" sz="2400" dirty="0" err="1">
                <a:solidFill>
                  <a:schemeClr val="tx1"/>
                </a:solidFill>
              </a:rPr>
              <a:t>snabel</a:t>
            </a:r>
            <a:r>
              <a:rPr lang="ru-RU" sz="2400" dirty="0">
                <a:solidFill>
                  <a:schemeClr val="tx1"/>
                </a:solidFill>
              </a:rPr>
              <a:t>-a» – «рыло а» или слоновый хобот,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Чехия, Словакия – рольмопс (сельдь под маринадом),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Америка, Финляндия – кошка,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Китай, Тайвань – мышонок,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Турция – розочка,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в Сербии – «чокнутая A»,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во Вьетнаме – «скрюченная A»,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на Украине – «</a:t>
            </a:r>
            <a:r>
              <a:rPr lang="ru-RU" sz="2400" dirty="0" err="1">
                <a:solidFill>
                  <a:schemeClr val="tx1"/>
                </a:solidFill>
              </a:rPr>
              <a:t>равлик</a:t>
            </a:r>
            <a:r>
              <a:rPr lang="ru-RU" sz="2400" dirty="0">
                <a:solidFill>
                  <a:schemeClr val="tx1"/>
                </a:solidFill>
              </a:rPr>
              <a:t>» (улитка), «песик» или опять же «собака»</a:t>
            </a:r>
          </a:p>
        </p:txBody>
      </p:sp>
    </p:spTree>
    <p:extLst>
      <p:ext uri="{BB962C8B-B14F-4D97-AF65-F5344CB8AC3E}">
        <p14:creationId xmlns:p14="http://schemas.microsoft.com/office/powerpoint/2010/main" val="1996215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0863"/>
            <a:ext cx="7997780" cy="140053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1">
                    <a:lumMod val="95000"/>
                  </a:schemeClr>
                </a:solidFill>
                <a:latin typeface="Verdana" panose="020B0604030504040204" pitchFamily="34" charset="0"/>
              </a:rPr>
              <a:t>В испанском, португальском, французском языках название символа происходит от слова «арроба» </a:t>
            </a: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  <a:latin typeface="Verdana" panose="020B0604030504040204" pitchFamily="34" charset="0"/>
              </a:rPr>
              <a:t>– </a:t>
            </a:r>
            <a:r>
              <a:rPr lang="ru-RU" sz="3200" dirty="0" err="1">
                <a:solidFill>
                  <a:schemeClr val="tx1">
                    <a:lumMod val="95000"/>
                  </a:schemeClr>
                </a:solidFill>
                <a:latin typeface="Verdana" panose="020B0604030504040204" pitchFamily="34" charset="0"/>
              </a:rPr>
              <a:t>староиспанская</a:t>
            </a:r>
            <a:r>
              <a:rPr lang="ru-RU" sz="3200" dirty="0">
                <a:solidFill>
                  <a:schemeClr val="tx1">
                    <a:lumMod val="95000"/>
                  </a:schemeClr>
                </a:solidFill>
                <a:latin typeface="Verdana" panose="020B0604030504040204" pitchFamily="34" charset="0"/>
              </a:rPr>
              <a:t> мера веса, </a:t>
            </a:r>
            <a:r>
              <a:rPr lang="ru-RU" sz="3200" dirty="0" err="1">
                <a:solidFill>
                  <a:schemeClr val="tx1">
                    <a:lumMod val="95000"/>
                  </a:schemeClr>
                </a:solidFill>
                <a:latin typeface="Verdana" panose="020B0604030504040204" pitchFamily="34" charset="0"/>
              </a:rPr>
              <a:t>ок</a:t>
            </a:r>
            <a:r>
              <a:rPr lang="ru-RU" sz="3200" dirty="0">
                <a:solidFill>
                  <a:schemeClr val="tx1">
                    <a:lumMod val="95000"/>
                  </a:schemeClr>
                </a:solidFill>
                <a:latin typeface="Verdana" panose="020B0604030504040204" pitchFamily="34" charset="0"/>
              </a:rPr>
              <a:t>. 15 кг., которая сокращённо обозначалась на письме знаком @.</a:t>
            </a:r>
            <a:endParaRPr lang="ru-RU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781" y="0"/>
            <a:ext cx="4194219" cy="392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34019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143</TotalTime>
  <Words>249</Words>
  <Application>Microsoft Office PowerPoint</Application>
  <PresentationFormat>Широкоэкранный</PresentationFormat>
  <Paragraphs>13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Impact</vt:lpstr>
      <vt:lpstr>Verdana</vt:lpstr>
      <vt:lpstr>Wingdings 2</vt:lpstr>
      <vt:lpstr>HDOfficeLightV0</vt:lpstr>
      <vt:lpstr>1_HDOfficeLightV0</vt:lpstr>
      <vt:lpstr>Главное мероприятие</vt:lpstr>
      <vt:lpstr>E-mail и почему @ называют «собакой»?</vt:lpstr>
      <vt:lpstr>Давным-давно, когда компьютеры были большими, а дисплеи – исключительно текстовыми, жила-была популярная игра с немудрящим названием «Adventure» («Приключение»). Смыслом ее было путешествие по созданному компьютером лабиринту в поисках сокровищ и сражения с вредоносными подземными существами. При этом лабиринт на экране был нарисован символами «!», «+», и «-», а играющий, клады и враждебные монстры обозначались различными буквами и значками. У игрока был помощник – пёс. Обозначался он значком @.</vt:lpstr>
      <vt:lpstr>Как появился символ @, и почему мы называем его собакой? Вряд ли среди Интернет-аудитории встретится человек, которому незнаком этот символ @. На сетевых просторах он используется в качестве разделителя между именем пользователя и именем хоста в синтаксисе адреса электронной почты.</vt:lpstr>
      <vt:lpstr>История написания значка @</vt:lpstr>
      <vt:lpstr>Рэй Томлинсон первым придумал E-mail адреса</vt:lpstr>
      <vt:lpstr>Современное официальное название символа «коммерческое at» берёт своё происхождение из счётов, например, 7 widgets @ $2 each = 14$. </vt:lpstr>
      <vt:lpstr>Поиски истоков символа @ уводят нас по меньшей мере в XV век, а возможно, еще дальше. Профессор Джорджио Стабиле (Giorgio Stabile) выдвинул такую гипотезу.  </vt:lpstr>
      <vt:lpstr>                                     в разных странах «собака» называется по разному  Болгария – кльомба или маймунско а («обезьяна А»), Нидерланды – apenstaartje («обезьяний хвостик»), Израиль – «штрудель», Испания – как и мера веса «arroba», Франция – та же мера веса «arrobase», Германия, Польша – обезьяний хвост, обезьянье ухо, скрепка, обезьяна, Италия – «chiocciola» – улитка, Дания, Норвегия, Швеция – «snabel-a» – «рыло а» или слоновый хобот, Чехия, Словакия – рольмопс (сельдь под маринадом), Америка, Финляндия – кошка, Китай, Тайвань – мышонок, Турция – розочка, в Сербии – «чокнутая A», во Вьетнаме – «скрюченная A», на Украине – «равлик» (улитка), «песик» или опять же «собака»</vt:lpstr>
      <vt:lpstr>В испанском, португальском, французском языках название символа происходит от слова «арроба» – староиспанская мера веса, ок. 15 кг., которая сокращённо обозначалась на письме знаком @.</vt:lpstr>
      <vt:lpstr>Источники: http://shkolazhizni.ru/archive/0/n-7999/ yandex.ru/images/search http://shkolazhizni.ru/computers/articles/7999/ https://otvet.mail.ru/question/8319252 http://pikabu.ru/story/proiskhozhdenie_simvola__2203 http://www.stepandstep.ru/catalog/know/127427/istoriya-vozniknoveniya-simvola--sobaka.html http://nayazyke.ru/istoriya-znaka/   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E-mail и почему @ называют «собакой»?</dc:title>
  <dc:creator>Денис</dc:creator>
  <cp:lastModifiedBy>Денис</cp:lastModifiedBy>
  <cp:revision>15</cp:revision>
  <dcterms:created xsi:type="dcterms:W3CDTF">2015-12-06T17:44:50Z</dcterms:created>
  <dcterms:modified xsi:type="dcterms:W3CDTF">2016-05-15T18:26:03Z</dcterms:modified>
</cp:coreProperties>
</file>