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79" r:id="rId2"/>
    <p:sldId id="281" r:id="rId3"/>
    <p:sldId id="287" r:id="rId4"/>
    <p:sldId id="289" r:id="rId5"/>
    <p:sldId id="290" r:id="rId6"/>
    <p:sldId id="291" r:id="rId7"/>
    <p:sldId id="283" r:id="rId8"/>
    <p:sldId id="288" r:id="rId9"/>
    <p:sldId id="292" r:id="rId10"/>
    <p:sldId id="293" r:id="rId11"/>
    <p:sldId id="295" r:id="rId12"/>
    <p:sldId id="296" r:id="rId13"/>
    <p:sldId id="299" r:id="rId14"/>
    <p:sldId id="301" r:id="rId15"/>
    <p:sldId id="297" r:id="rId16"/>
    <p:sldId id="298" r:id="rId17"/>
    <p:sldId id="30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66C084A-1F1A-4039-8339-E688D9000837}">
          <p14:sldIdLst>
            <p14:sldId id="279"/>
            <p14:sldId id="281"/>
            <p14:sldId id="287"/>
            <p14:sldId id="289"/>
            <p14:sldId id="290"/>
            <p14:sldId id="291"/>
            <p14:sldId id="283"/>
            <p14:sldId id="288"/>
            <p14:sldId id="292"/>
            <p14:sldId id="293"/>
            <p14:sldId id="295"/>
            <p14:sldId id="296"/>
            <p14:sldId id="299"/>
            <p14:sldId id="301"/>
            <p14:sldId id="297"/>
            <p14:sldId id="298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A0"/>
    <a:srgbClr val="E54415"/>
    <a:srgbClr val="B1D0E5"/>
    <a:srgbClr val="F19300"/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15" autoAdjust="0"/>
  </p:normalViewPr>
  <p:slideViewPr>
    <p:cSldViewPr>
      <p:cViewPr varScale="1">
        <p:scale>
          <a:sx n="117" d="100"/>
          <a:sy n="117" d="100"/>
        </p:scale>
        <p:origin x="31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2020/11/5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50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84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07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429000" y="142876"/>
            <a:ext cx="8477251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7454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4190986" y="2714626"/>
            <a:ext cx="7429553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571462" y="428605"/>
            <a:ext cx="3333751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4190986" y="1428736"/>
            <a:ext cx="7429515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4191000" y="500063"/>
            <a:ext cx="495300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7978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4095736" y="571480"/>
            <a:ext cx="6953299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952501" y="571480"/>
            <a:ext cx="2857500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4095751" y="4786313"/>
            <a:ext cx="4572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4978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2381225" y="714357"/>
            <a:ext cx="7429500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6000751" y="5000625"/>
            <a:ext cx="38100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5646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66751" y="1143000"/>
            <a:ext cx="10858500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2486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143493" y="142876"/>
            <a:ext cx="6667507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7840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8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4" b="9851"/>
          <a:stretch/>
        </p:blipFill>
        <p:spPr>
          <a:xfrm>
            <a:off x="7320136" y="3780402"/>
            <a:ext cx="3514614" cy="28083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946071"/>
            <a:ext cx="12192000" cy="28083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97A0">
                  <a:alpha val="36863"/>
                </a:srgbClr>
              </a:gs>
            </a:gsLst>
            <a:lin ang="10800000" scaled="1"/>
            <a:tileRect/>
          </a:gradFill>
          <a:ln>
            <a:solidFill>
              <a:srgbClr val="B1D0E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407368" y="953201"/>
            <a:ext cx="11377264" cy="2532499"/>
          </a:xfrm>
        </p:spPr>
        <p:txBody>
          <a:bodyPr/>
          <a:lstStyle/>
          <a:p>
            <a:pPr marL="92075" indent="-4763">
              <a:buNone/>
            </a:pPr>
            <a:r>
              <a:rPr lang="ru-RU" sz="44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таблицы истинности для решения заданий ОГЭ</a:t>
            </a:r>
          </a:p>
          <a:p>
            <a:pPr marL="92075" indent="-4763">
              <a:buNone/>
            </a:pPr>
            <a:r>
              <a:rPr lang="ru-RU" altLang="zh-CN" sz="44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класс</a:t>
            </a:r>
            <a:endParaRPr lang="zh-CN" altLang="en-US" sz="4400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571" y="6149076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Сергеева Н.Н., учитель информатики МБОУ «Лицей №8»</a:t>
            </a:r>
            <a:endParaRPr lang="ru-RU" dirty="0">
              <a:solidFill>
                <a:prstClr val="black">
                  <a:lumMod val="85000"/>
                  <a:lumOff val="15000"/>
                </a:prst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2752" y="5574494"/>
            <a:ext cx="4884591" cy="710507"/>
            <a:chOff x="-684351" y="5373421"/>
            <a:chExt cx="4884591" cy="710507"/>
          </a:xfrm>
        </p:grpSpPr>
        <p:sp>
          <p:nvSpPr>
            <p:cNvPr id="6" name="Прямоугольник 5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944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63352" y="127856"/>
            <a:ext cx="11593288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Заполним таблицы истинности для:</a:t>
            </a:r>
            <a:endParaRPr lang="ru-RU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>
              <a:buNone/>
            </a:pP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813"/>
              </p:ext>
            </p:extLst>
          </p:nvPr>
        </p:nvGraphicFramePr>
        <p:xfrm>
          <a:off x="1631504" y="1696841"/>
          <a:ext cx="8352928" cy="3359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097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  <a:gridCol w="7300831">
                  <a:extLst>
                    <a:ext uri="{9D8B030D-6E8A-4147-A177-3AD203B41FA5}">
                      <a16:colId xmlns:a16="http://schemas.microsoft.com/office/drawing/2014/main" xmlns="" val="761242339"/>
                    </a:ext>
                  </a:extLst>
                </a:gridCol>
              </a:tblGrid>
              <a:tr h="616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Не А и В</a:t>
                      </a:r>
                      <a:r>
                        <a:rPr lang="ru-RU" sz="3600" b="0" dirty="0" smtClean="0"/>
                        <a:t>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Отрицание А или не 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Из не В следует А и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Если А то не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Инверсия А или В эквивалентно не А и не В</a:t>
                      </a:r>
                      <a:endParaRPr lang="ru-RU" sz="3600" b="0" kern="1200" noProof="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3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63352" y="127856"/>
            <a:ext cx="11593288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А и </a:t>
            </a:r>
            <a:r>
              <a:rPr lang="ru-RU" sz="3600" b="1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endParaRPr lang="ru-RU" sz="3600" b="1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>
              <a:buNone/>
            </a:pP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06973"/>
              </p:ext>
            </p:extLst>
          </p:nvPr>
        </p:nvGraphicFramePr>
        <p:xfrm>
          <a:off x="1631504" y="1696841"/>
          <a:ext cx="1872208" cy="2810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761242339"/>
                    </a:ext>
                  </a:extLst>
                </a:gridCol>
              </a:tblGrid>
              <a:tr h="6163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ru-RU" sz="3600" b="1" kern="1200" dirty="0" smtClean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noProof="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13562"/>
              </p:ext>
            </p:extLst>
          </p:nvPr>
        </p:nvGraphicFramePr>
        <p:xfrm>
          <a:off x="3503712" y="1696841"/>
          <a:ext cx="3960440" cy="2810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370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  <a:gridCol w="2353070">
                  <a:extLst>
                    <a:ext uri="{9D8B030D-6E8A-4147-A177-3AD203B41FA5}">
                      <a16:colId xmlns:a16="http://schemas.microsoft.com/office/drawing/2014/main" xmlns="" val="761242339"/>
                    </a:ext>
                  </a:extLst>
                </a:gridCol>
              </a:tblGrid>
              <a:tr h="616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А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А</a:t>
                      </a:r>
                      <a:r>
                        <a:rPr lang="ru-RU" sz="3600" b="1" kern="1200" baseline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В</a:t>
                      </a:r>
                      <a:endParaRPr lang="ru-RU" sz="3600" b="1" kern="1200" dirty="0" smtClean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noProof="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4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63352" y="127856"/>
            <a:ext cx="11593288" cy="72008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Отрицание А или не В</a:t>
            </a:r>
          </a:p>
          <a:p>
            <a:pPr marL="92075" indent="-4763">
              <a:buNone/>
            </a:pP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31504" y="1696841"/>
          <a:ext cx="1872208" cy="2810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761242339"/>
                    </a:ext>
                  </a:extLst>
                </a:gridCol>
              </a:tblGrid>
              <a:tr h="6163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ru-RU" sz="3600" b="1" kern="1200" dirty="0" smtClean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noProof="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352552"/>
              </p:ext>
            </p:extLst>
          </p:nvPr>
        </p:nvGraphicFramePr>
        <p:xfrm>
          <a:off x="3503712" y="1696841"/>
          <a:ext cx="3312368" cy="2810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370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  <a:gridCol w="1704998">
                  <a:extLst>
                    <a:ext uri="{9D8B030D-6E8A-4147-A177-3AD203B41FA5}">
                      <a16:colId xmlns:a16="http://schemas.microsoft.com/office/drawing/2014/main" xmlns="" val="761242339"/>
                    </a:ext>
                  </a:extLst>
                </a:gridCol>
              </a:tblGrid>
              <a:tr h="616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А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3600" b="1" kern="1200" baseline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endParaRPr lang="ru-RU" sz="3600" b="1" kern="1200" dirty="0" smtClean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noProof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noProof="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57396"/>
              </p:ext>
            </p:extLst>
          </p:nvPr>
        </p:nvGraphicFramePr>
        <p:xfrm>
          <a:off x="6816080" y="1696841"/>
          <a:ext cx="3312368" cy="2810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</a:tblGrid>
              <a:tr h="616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А или </a:t>
                      </a:r>
                      <a:r>
                        <a:rPr lang="ru-RU" sz="20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3600" b="1" kern="1200" baseline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endParaRPr lang="ru-RU" sz="3600" b="1" kern="1200" dirty="0" smtClean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53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8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63352" y="127856"/>
            <a:ext cx="11593288" cy="72008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 не В следует А и С</a:t>
            </a:r>
          </a:p>
          <a:p>
            <a:pPr marL="92075" indent="-4763">
              <a:buNone/>
            </a:pP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33791" y="1733999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12104"/>
              </p:ext>
            </p:extLst>
          </p:nvPr>
        </p:nvGraphicFramePr>
        <p:xfrm>
          <a:off x="2855638" y="1113519"/>
          <a:ext cx="8352929" cy="5779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521">
                  <a:extLst>
                    <a:ext uri="{9D8B030D-6E8A-4147-A177-3AD203B41FA5}">
                      <a16:colId xmlns:a16="http://schemas.microsoft.com/office/drawing/2014/main" xmlns="" val="384482118"/>
                    </a:ext>
                  </a:extLst>
                </a:gridCol>
                <a:gridCol w="782168">
                  <a:extLst>
                    <a:ext uri="{9D8B030D-6E8A-4147-A177-3AD203B41FA5}">
                      <a16:colId xmlns:a16="http://schemas.microsoft.com/office/drawing/2014/main" xmlns="" val="2452130358"/>
                    </a:ext>
                  </a:extLst>
                </a:gridCol>
                <a:gridCol w="782168">
                  <a:extLst>
                    <a:ext uri="{9D8B030D-6E8A-4147-A177-3AD203B41FA5}">
                      <a16:colId xmlns:a16="http://schemas.microsoft.com/office/drawing/2014/main" xmlns="" val="2083936335"/>
                    </a:ext>
                  </a:extLst>
                </a:gridCol>
                <a:gridCol w="1173252">
                  <a:extLst>
                    <a:ext uri="{9D8B030D-6E8A-4147-A177-3AD203B41FA5}">
                      <a16:colId xmlns:a16="http://schemas.microsoft.com/office/drawing/2014/main" xmlns="" val="636888020"/>
                    </a:ext>
                  </a:extLst>
                </a:gridCol>
                <a:gridCol w="1681472">
                  <a:extLst>
                    <a:ext uri="{9D8B030D-6E8A-4147-A177-3AD203B41FA5}">
                      <a16:colId xmlns:a16="http://schemas.microsoft.com/office/drawing/2014/main" xmlns="" val="2266083704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xmlns="" val="1558388160"/>
                    </a:ext>
                  </a:extLst>
                </a:gridCol>
              </a:tblGrid>
              <a:tr h="6592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ru-RU" sz="3600" b="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ru-RU" sz="3600" b="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ru-RU" sz="3600" b="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0" kern="1200" baseline="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endParaRPr lang="ru-RU" sz="3600" b="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АиС</a:t>
                      </a:r>
                      <a:endParaRPr lang="ru-RU" sz="3600" b="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kern="120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</a:t>
                      </a:r>
                      <a:r>
                        <a:rPr lang="ru-RU" sz="3600" b="0" kern="1200" baseline="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ru-RU" sz="3600" b="0" kern="1200" baseline="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u-RU" sz="3600" b="0" kern="1200" dirty="0" err="1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АиС</a:t>
                      </a:r>
                      <a:endParaRPr lang="ru-RU" sz="3600" b="0" kern="1200" dirty="0" smtClean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7842017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3231166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6437462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021054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9556418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4380666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0712068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937822"/>
                  </a:ext>
                </a:extLst>
              </a:tr>
              <a:tr h="613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3600" b="1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6526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9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35359" y="127856"/>
            <a:ext cx="11856641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Применение полученных знаний для решения заданий ОГЭ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365" y="1328969"/>
            <a:ext cx="12192000" cy="5157192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623392" y="994809"/>
            <a:ext cx="1136835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endParaRPr lang="ru-RU" b="1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52" y="1844824"/>
            <a:ext cx="917271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287688" y="127856"/>
            <a:ext cx="5688632" cy="72008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Критерии оценивания: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17" y="4027039"/>
            <a:ext cx="2687030" cy="26870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3" y="496090"/>
            <a:ext cx="2533650" cy="2857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71" y="338581"/>
            <a:ext cx="3396976" cy="29901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745157"/>
            <a:ext cx="3250794" cy="32507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35905" y="2523724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–15 - «5»</a:t>
            </a:r>
          </a:p>
          <a:p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14 - 11– «4»</a:t>
            </a:r>
          </a:p>
          <a:p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10-7 – «3</a:t>
            </a:r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</a:p>
          <a:p>
            <a:r>
              <a:rPr lang="ru-RU" sz="3600" b="1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Менее </a:t>
            </a:r>
            <a:r>
              <a:rPr 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«2»</a:t>
            </a:r>
          </a:p>
        </p:txBody>
      </p:sp>
    </p:spTree>
    <p:extLst>
      <p:ext uri="{BB962C8B-B14F-4D97-AF65-F5344CB8AC3E}">
        <p14:creationId xmlns:p14="http://schemas.microsoft.com/office/powerpoint/2010/main" val="41641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35359" y="127856"/>
            <a:ext cx="11856641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Рефлексия</a:t>
            </a:r>
            <a:endParaRPr lang="zh-CN" altLang="en-US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19" y="954266"/>
            <a:ext cx="12192000" cy="5903734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623392" y="994809"/>
            <a:ext cx="1136835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90600" lvl="1" indent="-519113"/>
            <a:r>
              <a:rPr lang="ru-RU" altLang="ru-RU" b="1" dirty="0"/>
              <a:t>сегодня я узнал…</a:t>
            </a:r>
          </a:p>
          <a:p>
            <a:pPr marL="990600" lvl="1" indent="-519113"/>
            <a:r>
              <a:rPr lang="ru-RU" altLang="ru-RU" b="1" dirty="0"/>
              <a:t>было интересно…</a:t>
            </a:r>
          </a:p>
          <a:p>
            <a:pPr marL="990600" lvl="1" indent="-519113"/>
            <a:r>
              <a:rPr lang="ru-RU" altLang="ru-RU" b="1" dirty="0"/>
              <a:t>было трудно…</a:t>
            </a:r>
          </a:p>
          <a:p>
            <a:pPr marL="990600" lvl="1" indent="-519113"/>
            <a:r>
              <a:rPr lang="ru-RU" altLang="ru-RU" b="1" dirty="0"/>
              <a:t>я выполнял задания…</a:t>
            </a:r>
          </a:p>
          <a:p>
            <a:pPr marL="990600" lvl="1" indent="-519113"/>
            <a:r>
              <a:rPr lang="ru-RU" altLang="ru-RU" b="1" dirty="0"/>
              <a:t>я понял, что…</a:t>
            </a:r>
          </a:p>
          <a:p>
            <a:pPr marL="990600" lvl="1" indent="-519113"/>
            <a:r>
              <a:rPr lang="ru-RU" altLang="ru-RU" b="1" dirty="0"/>
              <a:t>теперь я могу…</a:t>
            </a:r>
          </a:p>
          <a:p>
            <a:pPr marL="990600" lvl="1" indent="-519113"/>
            <a:r>
              <a:rPr lang="ru-RU" altLang="ru-RU" b="1" dirty="0"/>
              <a:t>я почувствовал, что…</a:t>
            </a:r>
          </a:p>
          <a:p>
            <a:pPr marL="990600" lvl="1" indent="-519113"/>
            <a:r>
              <a:rPr lang="ru-RU" altLang="ru-RU" b="1" dirty="0"/>
              <a:t>я приобрел…</a:t>
            </a:r>
          </a:p>
          <a:p>
            <a:pPr marL="990600" lvl="1" indent="-519113"/>
            <a:r>
              <a:rPr lang="ru-RU" altLang="ru-RU" b="1" dirty="0"/>
              <a:t>я научился…</a:t>
            </a:r>
          </a:p>
          <a:p>
            <a:pPr marL="990600" lvl="1" indent="-519113"/>
            <a:r>
              <a:rPr lang="ru-RU" altLang="ru-RU" b="1" dirty="0"/>
              <a:t>у меня получилось</a:t>
            </a:r>
            <a:r>
              <a:rPr lang="ru-RU" altLang="ru-RU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98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4" b="9851"/>
          <a:stretch/>
        </p:blipFill>
        <p:spPr>
          <a:xfrm>
            <a:off x="7320136" y="3780402"/>
            <a:ext cx="3514614" cy="28083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946071"/>
            <a:ext cx="12192000" cy="28083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97A0">
                  <a:alpha val="36863"/>
                </a:srgbClr>
              </a:gs>
            </a:gsLst>
            <a:lin ang="10800000" scaled="1"/>
            <a:tileRect/>
          </a:gradFill>
          <a:ln>
            <a:solidFill>
              <a:srgbClr val="B1D0E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063552" y="1268761"/>
            <a:ext cx="7908778" cy="2532499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таблицы истинности для решения заданий ОГЭ</a:t>
            </a:r>
          </a:p>
          <a:p>
            <a:pPr marL="92075" indent="-4763">
              <a:buNone/>
            </a:pPr>
            <a:r>
              <a:rPr lang="ru-RU" altLang="zh-CN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класс</a:t>
            </a: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22712" y="5198374"/>
            <a:ext cx="6390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Спасибо всем за активное участие!!</a:t>
            </a:r>
            <a:endParaRPr lang="ru-RU" sz="4000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2752" y="5574494"/>
            <a:ext cx="4884591" cy="710507"/>
            <a:chOff x="-684351" y="5373421"/>
            <a:chExt cx="4884591" cy="710507"/>
          </a:xfrm>
        </p:grpSpPr>
        <p:sp>
          <p:nvSpPr>
            <p:cNvPr id="6" name="Прямоугольник 5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577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063552" y="127856"/>
            <a:ext cx="8064896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Заголовок слайда</a:t>
            </a:r>
            <a:endParaRPr lang="zh-CN" altLang="en-US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97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4293096"/>
            <a:ext cx="2123728" cy="2395182"/>
          </a:xfrm>
          <a:prstGeom prst="rect">
            <a:avLst/>
          </a:prstGeom>
        </p:spPr>
      </p:pic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2069638" y="2060848"/>
            <a:ext cx="6978691" cy="297045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-4763">
              <a:buNone/>
            </a:pPr>
            <a:r>
              <a:rPr lang="ru-RU" dirty="0" smtClean="0"/>
              <a:t>«ВЕЛИЧИЕ </a:t>
            </a:r>
            <a:r>
              <a:rPr lang="ru-RU" dirty="0"/>
              <a:t>ЧЕЛОВЕКА – В ЕГО СПОСОБНОСТИ </a:t>
            </a:r>
            <a:r>
              <a:rPr lang="ru-RU" dirty="0" smtClean="0"/>
              <a:t>МЫСЛИТЬ»</a:t>
            </a:r>
          </a:p>
          <a:p>
            <a:pPr marL="92075" indent="-4763" algn="r">
              <a:buNone/>
            </a:pPr>
            <a:r>
              <a:rPr lang="ru-RU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92075" indent="-4763" algn="r">
              <a:buNone/>
            </a:pPr>
            <a:r>
              <a:rPr lang="ru-RU" altLang="zh-CN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Б.Пасаль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063552" y="127856"/>
            <a:ext cx="8064896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Заголовок слайда</a:t>
            </a:r>
            <a:endParaRPr lang="zh-CN" altLang="en-US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dirty="0"/>
              <a:t>Кто заложил основы формальной логики?</a:t>
            </a:r>
          </a:p>
          <a:p>
            <a:pPr lvl="0"/>
            <a:r>
              <a:rPr lang="ru-RU" sz="2000" dirty="0"/>
              <a:t>Что такое высказывание?</a:t>
            </a:r>
          </a:p>
          <a:p>
            <a:pPr lvl="0"/>
            <a:r>
              <a:rPr lang="ru-RU" sz="2000" dirty="0"/>
              <a:t>Выберите из предложенных вариантов высказывания:</a:t>
            </a:r>
          </a:p>
          <a:p>
            <a:pPr lvl="1"/>
            <a:r>
              <a:rPr lang="ru-RU" dirty="0"/>
              <a:t>Завтра будет дождь.</a:t>
            </a:r>
            <a:endParaRPr lang="ru-RU" sz="3200" dirty="0"/>
          </a:p>
          <a:p>
            <a:pPr lvl="1"/>
            <a:r>
              <a:rPr lang="ru-RU" dirty="0"/>
              <a:t>Вчера было солнечно.</a:t>
            </a:r>
            <a:endParaRPr lang="ru-RU" sz="3200" dirty="0"/>
          </a:p>
          <a:p>
            <a:pPr lvl="1"/>
            <a:r>
              <a:rPr lang="ru-RU" dirty="0"/>
              <a:t>Земля – спутник Юпитера.</a:t>
            </a:r>
            <a:endParaRPr lang="ru-RU" sz="3200" dirty="0"/>
          </a:p>
          <a:p>
            <a:pPr lvl="1"/>
            <a:r>
              <a:rPr lang="ru-RU" dirty="0"/>
              <a:t>Петя вчера хотел бы пойти в кино.</a:t>
            </a:r>
            <a:endParaRPr lang="ru-RU" sz="3200" dirty="0"/>
          </a:p>
          <a:p>
            <a:pPr lvl="1"/>
            <a:r>
              <a:rPr lang="ru-RU" dirty="0"/>
              <a:t>У кого есть сотовый телефон?</a:t>
            </a:r>
            <a:endParaRPr lang="ru-RU" sz="3200" dirty="0"/>
          </a:p>
          <a:p>
            <a:pPr lvl="1"/>
            <a:r>
              <a:rPr lang="ru-RU" dirty="0"/>
              <a:t>Урок длится 45 минут.</a:t>
            </a:r>
            <a:endParaRPr lang="ru-RU" sz="3200" dirty="0"/>
          </a:p>
          <a:p>
            <a:pPr lvl="1"/>
            <a:r>
              <a:rPr lang="ru-RU" dirty="0"/>
              <a:t>Ура, </a:t>
            </a:r>
            <a:r>
              <a:rPr lang="ru-RU" dirty="0" smtClean="0"/>
              <a:t>каникулы!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Что </a:t>
            </a:r>
            <a:r>
              <a:rPr lang="ru-RU" sz="2000" dirty="0"/>
              <a:t>такое сложное высказывание и какие знаки применяются для обозначения логических операций?</a:t>
            </a:r>
          </a:p>
          <a:p>
            <a:pPr lvl="1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8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63352" y="127856"/>
            <a:ext cx="11593288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Запишите </a:t>
            </a: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высказывания с помощью знаков обозначения логических операций:</a:t>
            </a:r>
          </a:p>
          <a:p>
            <a:pPr marL="92075" indent="-4763">
              <a:buNone/>
            </a:pP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1. Не </a:t>
            </a:r>
            <a:r>
              <a:rPr lang="ru-RU" dirty="0"/>
              <a:t>А и В.</a:t>
            </a:r>
          </a:p>
          <a:p>
            <a:pPr marL="0" lvl="0" indent="0">
              <a:buNone/>
            </a:pPr>
            <a:r>
              <a:rPr lang="ru-RU" dirty="0" smtClean="0"/>
              <a:t>2. Отрицание </a:t>
            </a:r>
            <a:r>
              <a:rPr lang="ru-RU" dirty="0"/>
              <a:t>А или не В.</a:t>
            </a:r>
          </a:p>
          <a:p>
            <a:pPr marL="0" lvl="0" indent="0">
              <a:buNone/>
            </a:pPr>
            <a:r>
              <a:rPr lang="ru-RU" dirty="0" smtClean="0"/>
              <a:t>3. Из </a:t>
            </a:r>
            <a:r>
              <a:rPr lang="ru-RU" dirty="0"/>
              <a:t>не В следует А и С.</a:t>
            </a:r>
          </a:p>
          <a:p>
            <a:pPr marL="0" lvl="0" indent="0">
              <a:buNone/>
            </a:pPr>
            <a:r>
              <a:rPr lang="ru-RU" dirty="0" smtClean="0"/>
              <a:t>4. Если </a:t>
            </a:r>
            <a:r>
              <a:rPr lang="ru-RU" dirty="0"/>
              <a:t>А то не С.</a:t>
            </a:r>
          </a:p>
          <a:p>
            <a:pPr marL="0" lvl="0" indent="0">
              <a:buNone/>
            </a:pPr>
            <a:r>
              <a:rPr lang="ru-RU" dirty="0" smtClean="0"/>
              <a:t>5. Инверсия </a:t>
            </a:r>
            <a:r>
              <a:rPr lang="ru-RU" dirty="0"/>
              <a:t>А или В эквивалентно не А и не В</a:t>
            </a:r>
          </a:p>
          <a:p>
            <a:pPr marL="0" lv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258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35359" y="127856"/>
            <a:ext cx="11856641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Необходимо </a:t>
            </a: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записать сложные высказывания на языке алгебры </a:t>
            </a: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логики </a:t>
            </a:r>
            <a:r>
              <a:rPr lang="ru-RU" sz="2400" i="1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(работа в парах).</a:t>
            </a:r>
            <a:endParaRPr lang="ru-RU" sz="2400" i="1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>
              <a:buNone/>
            </a:pPr>
            <a:endParaRPr lang="zh-CN" altLang="en-US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119336" y="994808"/>
            <a:ext cx="11881320" cy="47384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/>
              <a:t>1. « На улице мороз, небо пасмурное, но снег не идёт»;</a:t>
            </a:r>
          </a:p>
          <a:p>
            <a:pPr marL="0" indent="0">
              <a:buNone/>
            </a:pPr>
            <a:r>
              <a:rPr lang="ru-RU" sz="2800" dirty="0"/>
              <a:t>2. « На улице температура плюсовая и туман или на деревьях иней»;</a:t>
            </a:r>
          </a:p>
          <a:p>
            <a:pPr marL="0" indent="0">
              <a:buNone/>
            </a:pPr>
            <a:r>
              <a:rPr lang="ru-RU" sz="2800" dirty="0"/>
              <a:t>3. « Если северный ветер или идёт снег, то на улице мороз»;</a:t>
            </a:r>
          </a:p>
          <a:p>
            <a:pPr marL="0" indent="0">
              <a:buNone/>
            </a:pPr>
            <a:r>
              <a:rPr lang="ru-RU" sz="2800" dirty="0"/>
              <a:t>4. « На дорогах нет гололедицы, если дует северный ветер при морозе»;</a:t>
            </a:r>
          </a:p>
          <a:p>
            <a:pPr marL="0" indent="0">
              <a:buNone/>
            </a:pPr>
            <a:r>
              <a:rPr lang="ru-RU" sz="2800" dirty="0"/>
              <a:t>5. « На улице оттепель или на деревьях иней, если температура плюсовая»;</a:t>
            </a:r>
          </a:p>
          <a:p>
            <a:pPr marL="0" lv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08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63352" y="127856"/>
            <a:ext cx="11593288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Проверка задания для пар:</a:t>
            </a:r>
            <a:endParaRPr lang="ru-RU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>
              <a:buNone/>
            </a:pPr>
            <a:endParaRPr lang="zh-CN" altLang="en-US" sz="3600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10488487" cy="4032448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335360" y="994809"/>
            <a:ext cx="1022513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74360"/>
              </p:ext>
            </p:extLst>
          </p:nvPr>
        </p:nvGraphicFramePr>
        <p:xfrm>
          <a:off x="2353557" y="1876549"/>
          <a:ext cx="6977380" cy="353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xmlns="" val="2441083788"/>
                    </a:ext>
                  </a:extLst>
                </a:gridCol>
                <a:gridCol w="6098540">
                  <a:extLst>
                    <a:ext uri="{9D8B030D-6E8A-4147-A177-3AD203B41FA5}">
                      <a16:colId xmlns:a16="http://schemas.microsoft.com/office/drawing/2014/main" xmlns="" val="761242339"/>
                    </a:ext>
                  </a:extLst>
                </a:gridCol>
              </a:tblGrid>
              <a:tr h="707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 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 P </a:t>
                      </a:r>
                      <a:r>
                        <a:rPr lang="en-US" sz="3600" kern="1200" baseline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 C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006982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 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US" sz="3600" kern="1200" baseline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741966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 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 C  M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185038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 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 M  </a:t>
                      </a:r>
                      <a:r>
                        <a:rPr lang="en-US" sz="3600" kern="1200" baseline="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G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101688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kern="1200" dirty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 </a:t>
                      </a:r>
                      <a:r>
                        <a:rPr lang="en-US" sz="3600" kern="1200" dirty="0" smtClean="0">
                          <a:solidFill>
                            <a:srgbClr val="0097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Symbol" panose="05050102010706020507" pitchFamily="18" charset="2"/>
                        </a:rPr>
                        <a:t> O  I</a:t>
                      </a:r>
                      <a:endParaRPr lang="ru-RU" sz="3600" kern="1200" dirty="0">
                        <a:solidFill>
                          <a:srgbClr val="0097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46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2063552" y="127856"/>
            <a:ext cx="8064896" cy="720080"/>
          </a:xfrm>
        </p:spPr>
        <p:txBody>
          <a:bodyPr/>
          <a:lstStyle/>
          <a:p>
            <a:pPr marL="92075" indent="-4763" algn="ctr">
              <a:buNone/>
            </a:pPr>
            <a:r>
              <a:rPr lang="ru-RU" altLang="zh-CN" sz="3600" dirty="0" smtClean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логических операций</a:t>
            </a:r>
            <a:endParaRPr lang="zh-CN" altLang="en-US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817" y="4027039"/>
            <a:ext cx="2687030" cy="26870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3" y="496090"/>
            <a:ext cx="2533650" cy="2857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871" y="338581"/>
            <a:ext cx="3396976" cy="29901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745157"/>
            <a:ext cx="3250794" cy="32507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5720" y="1412776"/>
            <a:ext cx="539643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Выражение в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скобках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Отрицание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Конъюнкция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Дизъюнкция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Импликация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Эквиваленция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12192000" cy="32053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solidFill>
              <a:srgbClr val="B1D0E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82688" y="787462"/>
            <a:ext cx="11665296" cy="2532499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600" b="1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Таблица истинности </a:t>
            </a:r>
            <a:r>
              <a:rPr lang="ru-RU" alt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это таблица, показывающая,  какие значения принимает составное высказывание при  всех сочетаниях (наборах)  значений  входящих в него простых высказываний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-672752" y="5574494"/>
            <a:ext cx="4884591" cy="710507"/>
            <a:chOff x="-684351" y="5373421"/>
            <a:chExt cx="4884591" cy="710507"/>
          </a:xfrm>
        </p:grpSpPr>
        <p:sp>
          <p:nvSpPr>
            <p:cNvPr id="6" name="Прямоугольник 5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471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104800" y="5954066"/>
            <a:ext cx="4884591" cy="710507"/>
            <a:chOff x="-684351" y="5373421"/>
            <a:chExt cx="4884591" cy="710507"/>
          </a:xfrm>
        </p:grpSpPr>
        <p:sp>
          <p:nvSpPr>
            <p:cNvPr id="10" name="Прямоугольник 9"/>
            <p:cNvSpPr/>
            <p:nvPr/>
          </p:nvSpPr>
          <p:spPr>
            <a:xfrm rot="19121210">
              <a:off x="-684351" y="5812079"/>
              <a:ext cx="2455125" cy="271849"/>
            </a:xfrm>
            <a:prstGeom prst="rect">
              <a:avLst/>
            </a:prstGeom>
            <a:solidFill>
              <a:srgbClr val="F19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9121210">
              <a:off x="-648087" y="5583076"/>
              <a:ext cx="3668229" cy="271849"/>
            </a:xfrm>
            <a:prstGeom prst="rect">
              <a:avLst/>
            </a:prstGeom>
            <a:solidFill>
              <a:srgbClr val="E54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9121210">
              <a:off x="-618440" y="5373421"/>
              <a:ext cx="4818680" cy="271849"/>
            </a:xfrm>
            <a:prstGeom prst="rect">
              <a:avLst/>
            </a:prstGeom>
            <a:solidFill>
              <a:srgbClr val="0097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-4936"/>
            <a:ext cx="12192000" cy="985664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35359" y="127856"/>
            <a:ext cx="11856641" cy="720080"/>
          </a:xfrm>
        </p:spPr>
        <p:txBody>
          <a:bodyPr/>
          <a:lstStyle/>
          <a:p>
            <a:pPr marL="92075" indent="-4763">
              <a:buNone/>
            </a:pPr>
            <a:r>
              <a:rPr lang="ru-RU" sz="3600" dirty="0">
                <a:solidFill>
                  <a:srgbClr val="0097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Алгоритм построения таблицы истинности </a:t>
            </a:r>
            <a:endParaRPr lang="ru-RU" sz="2400" i="1" dirty="0">
              <a:solidFill>
                <a:srgbClr val="0097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>
              <a:buNone/>
            </a:pPr>
            <a:endParaRPr lang="zh-CN" altLang="en-US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19" y="954266"/>
            <a:ext cx="12192000" cy="5903734"/>
          </a:xfrm>
          <a:prstGeom prst="rect">
            <a:avLst/>
          </a:prstGeom>
          <a:solidFill>
            <a:srgbClr val="0097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 rot="21600000">
            <a:off x="623392" y="994809"/>
            <a:ext cx="11368355" cy="34025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. Подсчитать количество переменных </a:t>
            </a:r>
            <a:r>
              <a:rPr lang="ru-RU" sz="2400" i="1" dirty="0"/>
              <a:t>n</a:t>
            </a:r>
            <a:r>
              <a:rPr lang="ru-RU" sz="2400" dirty="0"/>
              <a:t> в формуле 2</a:t>
            </a:r>
            <a:r>
              <a:rPr lang="ru-RU" sz="2400" baseline="30000" dirty="0"/>
              <a:t>3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2. Определить количество строк в таблице истинности </a:t>
            </a:r>
            <a:r>
              <a:rPr lang="ru-RU" sz="2400" i="1" dirty="0"/>
              <a:t>m</a:t>
            </a:r>
            <a:r>
              <a:rPr lang="ru-RU" sz="2400" dirty="0"/>
              <a:t> = 2</a:t>
            </a:r>
            <a:r>
              <a:rPr lang="ru-RU" sz="2400" i="1" baseline="30000" dirty="0"/>
              <a:t>n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3. Подсчитать количество логических операций в формуле.</a:t>
            </a:r>
          </a:p>
          <a:p>
            <a:pPr marL="0" indent="0">
              <a:buNone/>
            </a:pPr>
            <a:r>
              <a:rPr lang="ru-RU" sz="2400" dirty="0"/>
              <a:t>4. Установить последовательность выполнения логических операций с учётом скобок и приоритетов.</a:t>
            </a:r>
          </a:p>
          <a:p>
            <a:pPr marL="0" indent="0">
              <a:buNone/>
            </a:pPr>
            <a:r>
              <a:rPr lang="ru-RU" sz="2400" dirty="0"/>
              <a:t>5. Необходимо определить количество столбцов в таблице истинности, которое равно количеству логических переменных плюс количество логических операций.</a:t>
            </a:r>
          </a:p>
          <a:p>
            <a:pPr marL="0" indent="0">
              <a:buNone/>
            </a:pPr>
            <a:r>
              <a:rPr lang="ru-RU" sz="2400" dirty="0"/>
              <a:t>6. Выписать наборы входных переменных с учётом того, что они представляют собой натуральный ряд n разрядных двоичных чисел от 0 до 2</a:t>
            </a:r>
            <a:r>
              <a:rPr lang="ru-RU" sz="2400" i="1" baseline="30000" dirty="0"/>
              <a:t>n</a:t>
            </a:r>
            <a:r>
              <a:rPr lang="ru-RU" sz="2400" dirty="0"/>
              <a:t>–1.</a:t>
            </a:r>
          </a:p>
          <a:p>
            <a:pPr marL="0" indent="0">
              <a:buNone/>
            </a:pPr>
            <a:r>
              <a:rPr lang="ru-RU" sz="2400" dirty="0"/>
              <a:t>7. Провести заполнение таблицы истинности по столбцам, выполняя логические операции в соответствии с установленной последовательностью.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70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solas/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365</TotalTime>
  <Words>551</Words>
  <Application>Microsoft Office PowerPoint</Application>
  <PresentationFormat>Широкоэкранный</PresentationFormat>
  <Paragraphs>196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微软雅黑</vt:lpstr>
      <vt:lpstr>宋体</vt:lpstr>
      <vt:lpstr>Arial</vt:lpstr>
      <vt:lpstr>Calibri</vt:lpstr>
      <vt:lpstr>Symbol</vt:lpstr>
      <vt:lpstr>Times New Roman</vt:lpstr>
      <vt:lpstr>Verdana</vt:lpstr>
      <vt:lpstr>Wingdings</vt:lpstr>
      <vt:lpstr>1_training-01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УчебныеПрезентации.рф;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Учеба и книги</dc:title>
  <dc:creator>УчебныеПрезентации.РФ</dc:creator>
  <cp:lastModifiedBy>Kab320</cp:lastModifiedBy>
  <cp:revision>25</cp:revision>
  <dcterms:created xsi:type="dcterms:W3CDTF">2012-07-31T13:58:46Z</dcterms:created>
  <dcterms:modified xsi:type="dcterms:W3CDTF">2020-11-05T14:24:09Z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